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34.jpg" ContentType="image/gif"/>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359" r:id="rId2"/>
    <p:sldId id="259" r:id="rId3"/>
    <p:sldId id="354" r:id="rId4"/>
    <p:sldId id="366" r:id="rId5"/>
    <p:sldId id="351" r:id="rId6"/>
    <p:sldId id="372" r:id="rId7"/>
    <p:sldId id="362" r:id="rId8"/>
    <p:sldId id="360" r:id="rId9"/>
    <p:sldId id="319" r:id="rId10"/>
    <p:sldId id="339" r:id="rId11"/>
    <p:sldId id="284" r:id="rId12"/>
    <p:sldId id="373" r:id="rId13"/>
    <p:sldId id="367" r:id="rId14"/>
    <p:sldId id="364" r:id="rId15"/>
    <p:sldId id="363" r:id="rId16"/>
    <p:sldId id="3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7EF6"/>
    <a:srgbClr val="B22ECC"/>
    <a:srgbClr val="873AC0"/>
    <a:srgbClr val="091860"/>
    <a:srgbClr val="F0B284"/>
    <a:srgbClr val="FEF1DE"/>
    <a:srgbClr val="F29548"/>
    <a:srgbClr val="793CF2"/>
    <a:srgbClr val="F4E7FD"/>
    <a:srgbClr val="083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9" autoAdjust="0"/>
    <p:restoredTop sz="66786" autoAdjust="0"/>
  </p:normalViewPr>
  <p:slideViewPr>
    <p:cSldViewPr>
      <p:cViewPr varScale="1">
        <p:scale>
          <a:sx n="78" d="100"/>
          <a:sy n="78" d="100"/>
        </p:scale>
        <p:origin x="2166" y="1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3A99B8-8683-447A-94CB-64C7D40B9A00}" type="datetimeFigureOut">
              <a:rPr lang="en-US" smtClean="0"/>
              <a:t>12/6/2016</a:t>
            </a:fld>
            <a:endParaRPr lang="en-U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7AAF1-26A5-43FB-8A57-17423228D749}" type="slidenum">
              <a:rPr lang="en-US" smtClean="0"/>
              <a:t>‹N°›</a:t>
            </a:fld>
            <a:endParaRPr lang="en-US"/>
          </a:p>
        </p:txBody>
      </p:sp>
    </p:spTree>
    <p:extLst>
      <p:ext uri="{BB962C8B-B14F-4D97-AF65-F5344CB8AC3E}">
        <p14:creationId xmlns:p14="http://schemas.microsoft.com/office/powerpoint/2010/main" val="4156477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602CD-1629-4D7B-B152-D15E8766DF26}" type="datetimeFigureOut">
              <a:rPr lang="en-US" smtClean="0"/>
              <a:t>12/6/2016</a:t>
            </a:fld>
            <a:endParaRPr lang="en-US"/>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90FAC-36F4-4BC1-AF22-F0DD0BD3E462}" type="slidenum">
              <a:rPr lang="en-US" smtClean="0"/>
              <a:t>‹N°›</a:t>
            </a:fld>
            <a:endParaRPr lang="en-US"/>
          </a:p>
        </p:txBody>
      </p:sp>
    </p:spTree>
    <p:extLst>
      <p:ext uri="{BB962C8B-B14F-4D97-AF65-F5344CB8AC3E}">
        <p14:creationId xmlns:p14="http://schemas.microsoft.com/office/powerpoint/2010/main" val="15331439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Good morning,</a:t>
            </a:r>
          </a:p>
          <a:p>
            <a:r>
              <a:rPr lang="en-US" dirty="0" smtClean="0"/>
              <a:t>I</a:t>
            </a:r>
            <a:r>
              <a:rPr lang="en-US" baseline="0" dirty="0" smtClean="0"/>
              <a:t> am ESR number 10, Julie TOURNET, working under the supervision of Eric </a:t>
            </a:r>
            <a:r>
              <a:rPr lang="en-US" baseline="0" dirty="0" err="1" smtClean="0"/>
              <a:t>Tournié</a:t>
            </a:r>
            <a:r>
              <a:rPr lang="en-US" baseline="0" dirty="0" smtClean="0"/>
              <a:t> and Yves Rouillard at the University of Montpellier. My research deals with Metamorphic III-</a:t>
            </a:r>
            <a:r>
              <a:rPr lang="en-US" baseline="0" dirty="0" err="1" smtClean="0"/>
              <a:t>Antimonides</a:t>
            </a:r>
            <a:r>
              <a:rPr lang="en-US" baseline="0" dirty="0" smtClean="0"/>
              <a:t> for Silicon concentrated photovoltaic solar cells.</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1</a:t>
            </a:fld>
            <a:endParaRPr lang="en-US"/>
          </a:p>
        </p:txBody>
      </p:sp>
    </p:spTree>
    <p:extLst>
      <p:ext uri="{BB962C8B-B14F-4D97-AF65-F5344CB8AC3E}">
        <p14:creationId xmlns:p14="http://schemas.microsoft.com/office/powerpoint/2010/main" val="110147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My first project is then to fabricate and characterize a </a:t>
            </a:r>
            <a:r>
              <a:rPr lang="en-US" sz="1200" kern="1200" dirty="0" err="1" smtClean="0">
                <a:solidFill>
                  <a:schemeClr val="tx1"/>
                </a:solidFill>
                <a:effectLst/>
                <a:latin typeface="+mn-lt"/>
                <a:ea typeface="+mn-ea"/>
                <a:cs typeface="+mn-cs"/>
              </a:rPr>
              <a:t>GaSb</a:t>
            </a:r>
            <a:r>
              <a:rPr lang="en-US" sz="1200" kern="1200" dirty="0" smtClean="0">
                <a:solidFill>
                  <a:schemeClr val="tx1"/>
                </a:solidFill>
                <a:effectLst/>
                <a:latin typeface="+mn-lt"/>
                <a:ea typeface="+mn-ea"/>
                <a:cs typeface="+mn-cs"/>
              </a:rPr>
              <a:t> lattice-matched quaternary alloy to be the basis of our solar</a:t>
            </a:r>
            <a:r>
              <a:rPr lang="en-US" sz="1200" kern="1200" baseline="0" dirty="0" smtClean="0">
                <a:solidFill>
                  <a:schemeClr val="tx1"/>
                </a:solidFill>
                <a:effectLst/>
                <a:latin typeface="+mn-lt"/>
                <a:ea typeface="+mn-ea"/>
                <a:cs typeface="+mn-cs"/>
              </a:rPr>
              <a:t> cell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AlInAsSb</a:t>
            </a:r>
            <a:r>
              <a:rPr lang="en-US" sz="1200" kern="1200" dirty="0" smtClean="0">
                <a:solidFill>
                  <a:schemeClr val="tx1"/>
                </a:solidFill>
                <a:effectLst/>
                <a:latin typeface="+mn-lt"/>
                <a:ea typeface="+mn-ea"/>
                <a:cs typeface="+mn-cs"/>
              </a:rPr>
              <a:t> seems to be the best candidate since it offers quite a wide range of bandgap energies</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However</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there</a:t>
            </a:r>
            <a:r>
              <a:rPr lang="fr-FR" sz="1200" kern="1200" baseline="0" dirty="0" smtClean="0">
                <a:solidFill>
                  <a:schemeClr val="tx1"/>
                </a:solidFill>
                <a:effectLst/>
                <a:latin typeface="+mn-lt"/>
                <a:ea typeface="+mn-ea"/>
                <a:cs typeface="+mn-cs"/>
              </a:rPr>
              <a:t> are </a:t>
            </a:r>
            <a:r>
              <a:rPr lang="fr-FR" sz="1200" kern="1200" baseline="0" dirty="0" err="1" smtClean="0">
                <a:solidFill>
                  <a:schemeClr val="tx1"/>
                </a:solidFill>
                <a:effectLst/>
                <a:latin typeface="+mn-lt"/>
                <a:ea typeface="+mn-ea"/>
                <a:cs typeface="+mn-cs"/>
              </a:rPr>
              <a:t>only</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very</a:t>
            </a:r>
            <a:r>
              <a:rPr lang="fr-FR" sz="1200" kern="1200" baseline="0" dirty="0" smtClean="0">
                <a:solidFill>
                  <a:schemeClr val="tx1"/>
                </a:solidFill>
                <a:effectLst/>
                <a:latin typeface="+mn-lt"/>
                <a:ea typeface="+mn-ea"/>
                <a:cs typeface="+mn-cs"/>
              </a:rPr>
              <a:t> few reports of </a:t>
            </a:r>
            <a:r>
              <a:rPr lang="fr-FR" sz="1200" kern="1200" baseline="0" dirty="0" err="1" smtClean="0">
                <a:solidFill>
                  <a:schemeClr val="tx1"/>
                </a:solidFill>
                <a:effectLst/>
                <a:latin typeface="+mn-lt"/>
                <a:ea typeface="+mn-ea"/>
                <a:cs typeface="+mn-cs"/>
              </a:rPr>
              <a:t>this</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material</a:t>
            </a:r>
            <a:r>
              <a:rPr lang="fr-FR" sz="1200" kern="1200" baseline="0" dirty="0" smtClean="0">
                <a:solidFill>
                  <a:schemeClr val="tx1"/>
                </a:solidFill>
                <a:effectLst/>
                <a:latin typeface="+mn-lt"/>
                <a:ea typeface="+mn-ea"/>
                <a:cs typeface="+mn-cs"/>
              </a:rPr>
              <a:t> in </a:t>
            </a:r>
            <a:r>
              <a:rPr lang="fr-FR" sz="1200" kern="1200" baseline="0" dirty="0" err="1" smtClean="0">
                <a:solidFill>
                  <a:schemeClr val="tx1"/>
                </a:solidFill>
                <a:effectLst/>
                <a:latin typeface="+mn-lt"/>
                <a:ea typeface="+mn-ea"/>
                <a:cs typeface="+mn-cs"/>
              </a:rPr>
              <a:t>literature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likely</a:t>
            </a:r>
            <a:r>
              <a:rPr lang="fr-FR" sz="1200" kern="1200" baseline="0" dirty="0" smtClean="0">
                <a:solidFill>
                  <a:schemeClr val="tx1"/>
                </a:solidFill>
                <a:effectLst/>
                <a:latin typeface="+mn-lt"/>
                <a:ea typeface="+mn-ea"/>
                <a:cs typeface="+mn-cs"/>
              </a:rPr>
              <a:t> due to </a:t>
            </a:r>
            <a:r>
              <a:rPr lang="en-US" sz="1200" kern="1200" dirty="0" smtClean="0">
                <a:solidFill>
                  <a:schemeClr val="tx1"/>
                </a:solidFill>
                <a:effectLst/>
                <a:latin typeface="+mn-lt"/>
                <a:ea typeface="+mn-ea"/>
                <a:cs typeface="+mn-cs"/>
              </a:rPr>
              <a:t>an important miscibility gap. Hence we need to do a full study of the material to make sure it would perform well</a:t>
            </a:r>
            <a:r>
              <a:rPr lang="en-US" sz="1200" kern="1200" baseline="0" dirty="0" smtClean="0">
                <a:solidFill>
                  <a:schemeClr val="tx1"/>
                </a:solidFill>
                <a:effectLst/>
                <a:latin typeface="+mn-lt"/>
                <a:ea typeface="+mn-ea"/>
                <a:cs typeface="+mn-cs"/>
              </a:rPr>
              <a:t> in our solar cells. In particular, the observed electronic properties turned out to be very different from what theory predicted. The integration of </a:t>
            </a:r>
            <a:r>
              <a:rPr lang="en-US" sz="1200" kern="1200" baseline="0" dirty="0" err="1" smtClean="0">
                <a:solidFill>
                  <a:schemeClr val="tx1"/>
                </a:solidFill>
                <a:effectLst/>
                <a:latin typeface="+mn-lt"/>
                <a:ea typeface="+mn-ea"/>
                <a:cs typeface="+mn-cs"/>
              </a:rPr>
              <a:t>GaSb</a:t>
            </a:r>
            <a:r>
              <a:rPr lang="en-US" sz="1200" kern="1200" baseline="0" dirty="0" smtClean="0">
                <a:solidFill>
                  <a:schemeClr val="tx1"/>
                </a:solidFill>
                <a:effectLst/>
                <a:latin typeface="+mn-lt"/>
                <a:ea typeface="+mn-ea"/>
                <a:cs typeface="+mn-cs"/>
              </a:rPr>
              <a:t> type material on Silicon is already well-known. So once we are able to tailor this quaternary to obtain the desired electronic properties, we will have a III-Sb cell on a cheap substrate.</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10</a:t>
            </a:fld>
            <a:endParaRPr lang="en-US"/>
          </a:p>
        </p:txBody>
      </p:sp>
    </p:spTree>
    <p:extLst>
      <p:ext uri="{BB962C8B-B14F-4D97-AF65-F5344CB8AC3E}">
        <p14:creationId xmlns:p14="http://schemas.microsoft.com/office/powerpoint/2010/main" val="1967543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In the second project, we investigate the nucleation of </a:t>
            </a:r>
            <a:r>
              <a:rPr lang="en-US" dirty="0" err="1" smtClean="0"/>
              <a:t>InP</a:t>
            </a:r>
            <a:r>
              <a:rPr lang="en-US" baseline="0" dirty="0" smtClean="0"/>
              <a:t> lattice matched materials onto Silicon</a:t>
            </a:r>
            <a:r>
              <a:rPr lang="en-US" dirty="0" smtClean="0"/>
              <a:t>. This</a:t>
            </a:r>
            <a:r>
              <a:rPr lang="en-US" baseline="0" dirty="0" smtClean="0"/>
              <a:t> time we do not grow the solar cell but only provide a buffer between Si and </a:t>
            </a:r>
            <a:r>
              <a:rPr lang="en-US" baseline="0" dirty="0" err="1" smtClean="0"/>
              <a:t>InP</a:t>
            </a:r>
            <a:r>
              <a:rPr lang="en-US" baseline="0" dirty="0" smtClean="0"/>
              <a:t> so that III-V lab could overgrow their cells. This is very hard to do due to multiple reasons. First, there is an important lattice mismatch. Then we are trying to grow a polar material on a non polar material which can generate defects. Finally, the discrepancy in thermal expansion parameter is significant.</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11</a:t>
            </a:fld>
            <a:endParaRPr lang="en-US"/>
          </a:p>
        </p:txBody>
      </p:sp>
    </p:spTree>
    <p:extLst>
      <p:ext uri="{BB962C8B-B14F-4D97-AF65-F5344CB8AC3E}">
        <p14:creationId xmlns:p14="http://schemas.microsoft.com/office/powerpoint/2010/main" val="183060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Our timeline to achieve</a:t>
            </a:r>
            <a:r>
              <a:rPr lang="en-US" baseline="0" dirty="0" smtClean="0"/>
              <a:t> these goals is well-defined over the three years of the PhD.</a:t>
            </a:r>
          </a:p>
          <a:p>
            <a:r>
              <a:rPr lang="en-US" baseline="0" dirty="0" smtClean="0"/>
              <a:t>My first year was dedicated to the epitaxy of the III-V alloys we considered using for the two projects. This implied simulation, epitaxy and material’s characterization. The current year, I focus more on the device processing and characterization on top of the integration of the materials onto Silicon. Feedbacks from III-V lab and the University of Cadiz will hopefully allow us to refine and improve the process during the final year to reach better efficiencies for our cells.</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12</a:t>
            </a:fld>
            <a:endParaRPr lang="en-US"/>
          </a:p>
        </p:txBody>
      </p:sp>
    </p:spTree>
    <p:extLst>
      <p:ext uri="{BB962C8B-B14F-4D97-AF65-F5344CB8AC3E}">
        <p14:creationId xmlns:p14="http://schemas.microsoft.com/office/powerpoint/2010/main" val="176775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terms of outcom</a:t>
            </a:r>
            <a:r>
              <a:rPr lang="en-US" sz="1200" kern="1200" dirty="0" smtClean="0">
                <a:solidFill>
                  <a:schemeClr val="tx1"/>
                </a:solidFill>
                <a:effectLst/>
                <a:latin typeface="+mn-lt"/>
                <a:ea typeface="+mn-ea"/>
                <a:cs typeface="+mn-cs"/>
              </a:rPr>
              <a:t>e, we achieved</a:t>
            </a:r>
            <a:r>
              <a:rPr lang="en-US" sz="1200" kern="1200" baseline="0" dirty="0" smtClean="0">
                <a:solidFill>
                  <a:schemeClr val="tx1"/>
                </a:solidFill>
                <a:effectLst/>
                <a:latin typeface="+mn-lt"/>
                <a:ea typeface="+mn-ea"/>
                <a:cs typeface="+mn-cs"/>
              </a:rPr>
              <a:t> the goals set up for the first year.</a:t>
            </a:r>
            <a:r>
              <a:rPr lang="en-US" sz="1200" kern="1200" dirty="0" smtClean="0">
                <a:solidFill>
                  <a:schemeClr val="tx1"/>
                </a:solidFill>
                <a:effectLst/>
                <a:latin typeface="+mn-lt"/>
                <a:ea typeface="+mn-ea"/>
                <a:cs typeface="+mn-cs"/>
              </a:rPr>
              <a:t> We were able to obtain good quality layers of </a:t>
            </a:r>
            <a:r>
              <a:rPr lang="fr-FR" sz="1200" kern="1200" dirty="0" smtClean="0">
                <a:solidFill>
                  <a:schemeClr val="tx1"/>
                </a:solidFill>
                <a:effectLst/>
                <a:latin typeface="+mn-lt"/>
                <a:ea typeface="+mn-ea"/>
                <a:cs typeface="+mn-cs"/>
              </a:rPr>
              <a:t>a </a:t>
            </a:r>
            <a:r>
              <a:rPr lang="fr-FR" sz="1200" kern="1200" dirty="0" err="1" smtClean="0">
                <a:solidFill>
                  <a:schemeClr val="tx1"/>
                </a:solidFill>
                <a:effectLst/>
                <a:latin typeface="+mn-lt"/>
                <a:ea typeface="+mn-ea"/>
                <a:cs typeface="+mn-cs"/>
              </a:rPr>
              <a:t>novel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material</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we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intend</a:t>
            </a:r>
            <a:r>
              <a:rPr lang="fr-FR" sz="1200" kern="1200" baseline="0" dirty="0" smtClean="0">
                <a:solidFill>
                  <a:schemeClr val="tx1"/>
                </a:solidFill>
                <a:effectLst/>
                <a:latin typeface="+mn-lt"/>
                <a:ea typeface="+mn-ea"/>
                <a:cs typeface="+mn-cs"/>
              </a:rPr>
              <a:t> to use in </a:t>
            </a:r>
            <a:r>
              <a:rPr lang="fr-FR" sz="1200" kern="1200" baseline="0" dirty="0" err="1" smtClean="0">
                <a:solidFill>
                  <a:schemeClr val="tx1"/>
                </a:solidFill>
                <a:effectLst/>
                <a:latin typeface="+mn-lt"/>
                <a:ea typeface="+mn-ea"/>
                <a:cs typeface="+mn-cs"/>
              </a:rPr>
              <a:t>solar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cells</a:t>
            </a:r>
            <a:r>
              <a:rPr lang="fr-FR" sz="1200" kern="1200" baseline="0" dirty="0" smtClean="0">
                <a:solidFill>
                  <a:schemeClr val="tx1"/>
                </a:solidFill>
                <a:effectLst/>
                <a:latin typeface="+mn-lt"/>
                <a:ea typeface="+mn-ea"/>
                <a:cs typeface="+mn-cs"/>
              </a:rPr>
              <a:t> in the </a:t>
            </a:r>
            <a:r>
              <a:rPr lang="fr-FR" sz="1200" kern="1200" baseline="0" dirty="0" err="1" smtClean="0">
                <a:solidFill>
                  <a:schemeClr val="tx1"/>
                </a:solidFill>
                <a:effectLst/>
                <a:latin typeface="+mn-lt"/>
                <a:ea typeface="+mn-ea"/>
                <a:cs typeface="+mn-cs"/>
              </a:rPr>
              <a:t>near</a:t>
            </a:r>
            <a:r>
              <a:rPr lang="fr-FR" sz="1200" kern="1200" baseline="0" dirty="0" smtClean="0">
                <a:solidFill>
                  <a:schemeClr val="tx1"/>
                </a:solidFill>
                <a:effectLst/>
                <a:latin typeface="+mn-lt"/>
                <a:ea typeface="+mn-ea"/>
                <a:cs typeface="+mn-cs"/>
              </a:rPr>
              <a:t> future. The </a:t>
            </a:r>
            <a:r>
              <a:rPr lang="fr-FR" sz="1200" kern="1200" baseline="0" dirty="0" err="1" smtClean="0">
                <a:solidFill>
                  <a:schemeClr val="tx1"/>
                </a:solidFill>
                <a:effectLst/>
                <a:latin typeface="+mn-lt"/>
                <a:ea typeface="+mn-ea"/>
                <a:cs typeface="+mn-cs"/>
              </a:rPr>
              <a:t>material</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study</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attracted</a:t>
            </a:r>
            <a:r>
              <a:rPr lang="fr-FR" sz="1200" kern="1200" baseline="0" dirty="0" smtClean="0">
                <a:solidFill>
                  <a:schemeClr val="tx1"/>
                </a:solidFill>
                <a:effectLst/>
                <a:latin typeface="+mn-lt"/>
                <a:ea typeface="+mn-ea"/>
                <a:cs typeface="+mn-cs"/>
              </a:rPr>
              <a:t> attention at the </a:t>
            </a:r>
            <a:r>
              <a:rPr lang="fr-FR" sz="1200" kern="1200" baseline="0" dirty="0" err="1" smtClean="0">
                <a:solidFill>
                  <a:schemeClr val="tx1"/>
                </a:solidFill>
                <a:effectLst/>
                <a:latin typeface="+mn-lt"/>
                <a:ea typeface="+mn-ea"/>
                <a:cs typeface="+mn-cs"/>
              </a:rPr>
              <a:t>conferences</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we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discussed</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it</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since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this</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material</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could</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be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used</a:t>
            </a:r>
            <a:r>
              <a:rPr lang="fr-FR" sz="1200" kern="1200" baseline="0" dirty="0" smtClean="0">
                <a:solidFill>
                  <a:schemeClr val="tx1"/>
                </a:solidFill>
                <a:effectLst/>
                <a:latin typeface="+mn-lt"/>
                <a:ea typeface="+mn-ea"/>
                <a:cs typeface="+mn-cs"/>
              </a:rPr>
              <a:t> in a </a:t>
            </a:r>
            <a:r>
              <a:rPr lang="fr-FR" sz="1200" kern="1200" baseline="0" dirty="0" err="1" smtClean="0">
                <a:solidFill>
                  <a:schemeClr val="tx1"/>
                </a:solidFill>
                <a:effectLst/>
                <a:latin typeface="+mn-lt"/>
                <a:ea typeface="+mn-ea"/>
                <a:cs typeface="+mn-cs"/>
              </a:rPr>
              <a:t>handful</a:t>
            </a:r>
            <a:r>
              <a:rPr lang="fr-FR" sz="1200" kern="1200" baseline="0" dirty="0" smtClean="0">
                <a:solidFill>
                  <a:schemeClr val="tx1"/>
                </a:solidFill>
                <a:effectLst/>
                <a:latin typeface="+mn-lt"/>
                <a:ea typeface="+mn-ea"/>
                <a:cs typeface="+mn-cs"/>
              </a:rPr>
              <a:t> of </a:t>
            </a:r>
            <a:r>
              <a:rPr lang="fr-FR" sz="1200" kern="1200" baseline="0" dirty="0" err="1" smtClean="0">
                <a:solidFill>
                  <a:schemeClr val="tx1"/>
                </a:solidFill>
                <a:effectLst/>
                <a:latin typeface="+mn-lt"/>
                <a:ea typeface="+mn-ea"/>
                <a:cs typeface="+mn-cs"/>
              </a:rPr>
              <a:t>other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opto-electronic</a:t>
            </a:r>
            <a:r>
              <a:rPr lang="fr-FR" sz="1200" kern="1200" baseline="0" dirty="0" smtClean="0">
                <a:solidFill>
                  <a:schemeClr val="tx1"/>
                </a:solidFill>
                <a:effectLst/>
                <a:latin typeface="+mn-lt"/>
                <a:ea typeface="+mn-ea"/>
                <a:cs typeface="+mn-cs"/>
              </a:rPr>
              <a:t> applications. </a:t>
            </a:r>
            <a:r>
              <a:rPr lang="fr-FR" sz="1200" kern="1200" baseline="0" dirty="0" err="1" smtClean="0">
                <a:solidFill>
                  <a:schemeClr val="tx1"/>
                </a:solidFill>
                <a:effectLst/>
                <a:latin typeface="+mn-lt"/>
                <a:ea typeface="+mn-ea"/>
                <a:cs typeface="+mn-cs"/>
              </a:rPr>
              <a:t>Deeper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analysis</a:t>
            </a:r>
            <a:r>
              <a:rPr lang="fr-FR" sz="1200" kern="1200" baseline="0" dirty="0" smtClean="0">
                <a:solidFill>
                  <a:schemeClr val="tx1"/>
                </a:solidFill>
                <a:effectLst/>
                <a:latin typeface="+mn-lt"/>
                <a:ea typeface="+mn-ea"/>
                <a:cs typeface="+mn-cs"/>
              </a:rPr>
              <a:t> of the </a:t>
            </a:r>
            <a:r>
              <a:rPr lang="fr-FR" sz="1200" kern="1200" baseline="0" dirty="0" err="1" smtClean="0">
                <a:solidFill>
                  <a:schemeClr val="tx1"/>
                </a:solidFill>
                <a:effectLst/>
                <a:latin typeface="+mn-lt"/>
                <a:ea typeface="+mn-ea"/>
                <a:cs typeface="+mn-cs"/>
              </a:rPr>
              <a:t>material</a:t>
            </a:r>
            <a:r>
              <a:rPr lang="fr-FR" sz="1200" kern="1200" baseline="0" dirty="0" smtClean="0">
                <a:solidFill>
                  <a:schemeClr val="tx1"/>
                </a:solidFill>
                <a:effectLst/>
                <a:latin typeface="+mn-lt"/>
                <a:ea typeface="+mn-ea"/>
                <a:cs typeface="+mn-cs"/>
              </a:rPr>
              <a:t> structure </a:t>
            </a:r>
            <a:r>
              <a:rPr lang="fr-FR" sz="1200" kern="1200" baseline="0" dirty="0" err="1" smtClean="0">
                <a:solidFill>
                  <a:schemeClr val="tx1"/>
                </a:solidFill>
                <a:effectLst/>
                <a:latin typeface="+mn-lt"/>
                <a:ea typeface="+mn-ea"/>
                <a:cs typeface="+mn-cs"/>
              </a:rPr>
              <a:t>is</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under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way</a:t>
            </a:r>
            <a:r>
              <a:rPr lang="fr-FR" sz="1200" kern="1200" baseline="0" dirty="0" smtClean="0">
                <a:solidFill>
                  <a:schemeClr val="tx1"/>
                </a:solidFill>
                <a:effectLst/>
                <a:latin typeface="+mn-lt"/>
                <a:ea typeface="+mn-ea"/>
                <a:cs typeface="+mn-cs"/>
              </a:rPr>
              <a:t> in collaboration </a:t>
            </a:r>
            <a:r>
              <a:rPr lang="fr-FR" sz="1200" kern="1200" baseline="0" dirty="0" err="1" smtClean="0">
                <a:solidFill>
                  <a:schemeClr val="tx1"/>
                </a:solidFill>
                <a:effectLst/>
                <a:latin typeface="+mn-lt"/>
                <a:ea typeface="+mn-ea"/>
                <a:cs typeface="+mn-cs"/>
              </a:rPr>
              <a:t>with</a:t>
            </a:r>
            <a:r>
              <a:rPr lang="fr-FR" sz="1200" kern="1200" baseline="0" dirty="0" smtClean="0">
                <a:solidFill>
                  <a:schemeClr val="tx1"/>
                </a:solidFill>
                <a:effectLst/>
                <a:latin typeface="+mn-lt"/>
                <a:ea typeface="+mn-ea"/>
                <a:cs typeface="+mn-cs"/>
              </a:rPr>
              <a:t> the </a:t>
            </a:r>
            <a:r>
              <a:rPr lang="fr-FR" sz="1200" kern="1200" baseline="0" dirty="0" err="1" smtClean="0">
                <a:solidFill>
                  <a:schemeClr val="tx1"/>
                </a:solidFill>
                <a:effectLst/>
                <a:latin typeface="+mn-lt"/>
                <a:ea typeface="+mn-ea"/>
                <a:cs typeface="+mn-cs"/>
              </a:rPr>
              <a:t>University</a:t>
            </a:r>
            <a:r>
              <a:rPr lang="fr-FR" sz="1200" kern="1200" baseline="0" dirty="0" smtClean="0">
                <a:solidFill>
                  <a:schemeClr val="tx1"/>
                </a:solidFill>
                <a:effectLst/>
                <a:latin typeface="+mn-lt"/>
                <a:ea typeface="+mn-ea"/>
                <a:cs typeface="+mn-cs"/>
              </a:rPr>
              <a:t> of Cadiz. </a:t>
            </a:r>
            <a:r>
              <a:rPr lang="fr-FR" sz="1200" kern="1200" baseline="0" dirty="0" err="1" smtClean="0">
                <a:solidFill>
                  <a:schemeClr val="tx1"/>
                </a:solidFill>
                <a:effectLst/>
                <a:latin typeface="+mn-lt"/>
                <a:ea typeface="+mn-ea"/>
                <a:cs typeface="+mn-cs"/>
              </a:rPr>
              <a:t>Concerning</a:t>
            </a:r>
            <a:r>
              <a:rPr lang="fr-FR" sz="1200" kern="1200" baseline="0" dirty="0" smtClean="0">
                <a:solidFill>
                  <a:schemeClr val="tx1"/>
                </a:solidFill>
                <a:effectLst/>
                <a:latin typeface="+mn-lt"/>
                <a:ea typeface="+mn-ea"/>
                <a:cs typeface="+mn-cs"/>
              </a:rPr>
              <a:t> the second </a:t>
            </a:r>
            <a:r>
              <a:rPr lang="fr-FR" sz="1200" kern="1200" baseline="0" dirty="0" err="1" smtClean="0">
                <a:solidFill>
                  <a:schemeClr val="tx1"/>
                </a:solidFill>
                <a:effectLst/>
                <a:latin typeface="+mn-lt"/>
                <a:ea typeface="+mn-ea"/>
                <a:cs typeface="+mn-cs"/>
              </a:rPr>
              <a:t>project</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we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initiated</a:t>
            </a:r>
            <a:r>
              <a:rPr lang="fr-FR" sz="1200" kern="1200" baseline="0" dirty="0" smtClean="0">
                <a:solidFill>
                  <a:schemeClr val="tx1"/>
                </a:solidFill>
                <a:effectLst/>
                <a:latin typeface="+mn-lt"/>
                <a:ea typeface="+mn-ea"/>
                <a:cs typeface="+mn-cs"/>
              </a:rPr>
              <a:t> the </a:t>
            </a:r>
            <a:r>
              <a:rPr lang="fr-FR" sz="1200" kern="1200" baseline="0" dirty="0" err="1" smtClean="0">
                <a:solidFill>
                  <a:schemeClr val="tx1"/>
                </a:solidFill>
                <a:effectLst/>
                <a:latin typeface="+mn-lt"/>
                <a:ea typeface="+mn-ea"/>
                <a:cs typeface="+mn-cs"/>
              </a:rPr>
              <a:t>nucleation</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study</a:t>
            </a:r>
            <a:r>
              <a:rPr lang="fr-FR" sz="1200" kern="1200" baseline="0" dirty="0" smtClean="0">
                <a:solidFill>
                  <a:schemeClr val="tx1"/>
                </a:solidFill>
                <a:effectLst/>
                <a:latin typeface="+mn-lt"/>
                <a:ea typeface="+mn-ea"/>
                <a:cs typeface="+mn-cs"/>
              </a:rPr>
              <a:t> and </a:t>
            </a:r>
            <a:r>
              <a:rPr lang="fr-FR" sz="1200" kern="1200" baseline="0" dirty="0" err="1" smtClean="0">
                <a:solidFill>
                  <a:schemeClr val="tx1"/>
                </a:solidFill>
                <a:effectLst/>
                <a:latin typeface="+mn-lt"/>
                <a:ea typeface="+mn-ea"/>
                <a:cs typeface="+mn-cs"/>
              </a:rPr>
              <a:t>provided</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preliminary</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templates</a:t>
            </a:r>
            <a:r>
              <a:rPr lang="fr-FR" sz="1200" kern="1200" baseline="0" dirty="0" smtClean="0">
                <a:solidFill>
                  <a:schemeClr val="tx1"/>
                </a:solidFill>
                <a:effectLst/>
                <a:latin typeface="+mn-lt"/>
                <a:ea typeface="+mn-ea"/>
                <a:cs typeface="+mn-cs"/>
              </a:rPr>
              <a:t> to III-V </a:t>
            </a:r>
            <a:r>
              <a:rPr lang="fr-FR" sz="1200" kern="1200" baseline="0" dirty="0" err="1" smtClean="0">
                <a:solidFill>
                  <a:schemeClr val="tx1"/>
                </a:solidFill>
                <a:effectLst/>
                <a:latin typeface="+mn-lt"/>
                <a:ea typeface="+mn-ea"/>
                <a:cs typeface="+mn-cs"/>
              </a:rPr>
              <a:t>lab</a:t>
            </a:r>
            <a:r>
              <a:rPr lang="fr-FR" sz="1200" kern="1200" baseline="0" dirty="0" smtClean="0">
                <a:solidFill>
                  <a:schemeClr val="tx1"/>
                </a:solidFill>
                <a:effectLst/>
                <a:latin typeface="+mn-lt"/>
                <a:ea typeface="+mn-ea"/>
                <a:cs typeface="+mn-cs"/>
              </a:rPr>
              <a:t> for </a:t>
            </a:r>
            <a:r>
              <a:rPr lang="fr-FR" sz="1200" kern="1200" baseline="0" dirty="0" err="1" smtClean="0">
                <a:solidFill>
                  <a:schemeClr val="tx1"/>
                </a:solidFill>
                <a:effectLst/>
                <a:latin typeface="+mn-lt"/>
                <a:ea typeface="+mn-ea"/>
                <a:cs typeface="+mn-cs"/>
              </a:rPr>
              <a:t>overgrowth</a:t>
            </a:r>
            <a:r>
              <a:rPr lang="fr-FR" sz="1200" kern="1200" baseline="0" dirty="0" smtClean="0">
                <a:solidFill>
                  <a:schemeClr val="tx1"/>
                </a:solidFill>
                <a:effectLst/>
                <a:latin typeface="+mn-lt"/>
                <a:ea typeface="+mn-ea"/>
                <a:cs typeface="+mn-cs"/>
              </a:rPr>
              <a:t> of the </a:t>
            </a:r>
            <a:r>
              <a:rPr lang="fr-FR" sz="1200" kern="1200" baseline="0" dirty="0" err="1" smtClean="0">
                <a:solidFill>
                  <a:schemeClr val="tx1"/>
                </a:solidFill>
                <a:effectLst/>
                <a:latin typeface="+mn-lt"/>
                <a:ea typeface="+mn-ea"/>
                <a:cs typeface="+mn-cs"/>
              </a:rPr>
              <a:t>solar</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cell</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Thanks</a:t>
            </a:r>
            <a:r>
              <a:rPr lang="fr-FR" sz="1200" kern="1200" baseline="0" dirty="0" smtClean="0">
                <a:solidFill>
                  <a:schemeClr val="tx1"/>
                </a:solidFill>
                <a:effectLst/>
                <a:latin typeface="+mn-lt"/>
                <a:ea typeface="+mn-ea"/>
                <a:cs typeface="+mn-cs"/>
              </a:rPr>
              <a:t> to the </a:t>
            </a:r>
            <a:r>
              <a:rPr lang="fr-FR" sz="1200" kern="1200" baseline="0" dirty="0" err="1" smtClean="0">
                <a:solidFill>
                  <a:schemeClr val="tx1"/>
                </a:solidFill>
                <a:effectLst/>
                <a:latin typeface="+mn-lt"/>
                <a:ea typeface="+mn-ea"/>
                <a:cs typeface="+mn-cs"/>
              </a:rPr>
              <a:t>recent</a:t>
            </a:r>
            <a:r>
              <a:rPr lang="fr-FR" sz="1200" kern="1200" baseline="0" dirty="0" smtClean="0">
                <a:solidFill>
                  <a:schemeClr val="tx1"/>
                </a:solidFill>
                <a:effectLst/>
                <a:latin typeface="+mn-lt"/>
                <a:ea typeface="+mn-ea"/>
                <a:cs typeface="+mn-cs"/>
              </a:rPr>
              <a:t> feedback </a:t>
            </a:r>
            <a:r>
              <a:rPr lang="fr-FR" sz="1200" kern="1200" baseline="0" dirty="0" err="1" smtClean="0">
                <a:solidFill>
                  <a:schemeClr val="tx1"/>
                </a:solidFill>
                <a:effectLst/>
                <a:latin typeface="+mn-lt"/>
                <a:ea typeface="+mn-ea"/>
                <a:cs typeface="+mn-cs"/>
              </a:rPr>
              <a:t>from</a:t>
            </a:r>
            <a:r>
              <a:rPr lang="fr-FR" sz="1200" kern="1200" baseline="0" dirty="0" smtClean="0">
                <a:solidFill>
                  <a:schemeClr val="tx1"/>
                </a:solidFill>
                <a:effectLst/>
                <a:latin typeface="+mn-lt"/>
                <a:ea typeface="+mn-ea"/>
                <a:cs typeface="+mn-cs"/>
              </a:rPr>
              <a:t> UCA, </a:t>
            </a:r>
            <a:r>
              <a:rPr lang="fr-FR" sz="1200" kern="1200" baseline="0" dirty="0" err="1" smtClean="0">
                <a:solidFill>
                  <a:schemeClr val="tx1"/>
                </a:solidFill>
                <a:effectLst/>
                <a:latin typeface="+mn-lt"/>
                <a:ea typeface="+mn-ea"/>
                <a:cs typeface="+mn-cs"/>
              </a:rPr>
              <a:t>we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will</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be</a:t>
            </a:r>
            <a:r>
              <a:rPr lang="fr-FR" sz="1200" kern="1200" baseline="0" dirty="0" smtClean="0">
                <a:solidFill>
                  <a:schemeClr val="tx1"/>
                </a:solidFill>
                <a:effectLst/>
                <a:latin typeface="+mn-lt"/>
                <a:ea typeface="+mn-ea"/>
                <a:cs typeface="+mn-cs"/>
              </a:rPr>
              <a:t> able to </a:t>
            </a:r>
            <a:r>
              <a:rPr lang="fr-FR" sz="1200" kern="1200" baseline="0" dirty="0" err="1" smtClean="0">
                <a:solidFill>
                  <a:schemeClr val="tx1"/>
                </a:solidFill>
                <a:effectLst/>
                <a:latin typeface="+mn-lt"/>
                <a:ea typeface="+mn-ea"/>
                <a:cs typeface="+mn-cs"/>
              </a:rPr>
              <a:t>improve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these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templates</a:t>
            </a:r>
            <a:r>
              <a:rPr lang="fr-FR" sz="1200" kern="1200" baseline="0" dirty="0" smtClean="0">
                <a:solidFill>
                  <a:schemeClr val="tx1"/>
                </a:solidFill>
                <a:effectLst/>
                <a:latin typeface="+mn-lt"/>
                <a:ea typeface="+mn-ea"/>
                <a:cs typeface="+mn-cs"/>
              </a:rPr>
              <a:t> in the </a:t>
            </a:r>
            <a:r>
              <a:rPr lang="fr-FR" sz="1200" kern="1200" baseline="0" dirty="0" err="1" smtClean="0">
                <a:solidFill>
                  <a:schemeClr val="tx1"/>
                </a:solidFill>
                <a:effectLst/>
                <a:latin typeface="+mn-lt"/>
                <a:ea typeface="+mn-ea"/>
                <a:cs typeface="+mn-cs"/>
              </a:rPr>
              <a:t>coming</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months</a:t>
            </a:r>
            <a:r>
              <a:rPr lang="fr-FR" sz="1200" kern="1200" baseline="0" dirty="0" smtClean="0">
                <a:solidFill>
                  <a:schemeClr val="tx1"/>
                </a:solidFill>
                <a:effectLst/>
                <a:latin typeface="+mn-lt"/>
                <a:ea typeface="+mn-ea"/>
                <a:cs typeface="+mn-cs"/>
              </a:rPr>
              <a:t>.</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13</a:t>
            </a:fld>
            <a:endParaRPr lang="en-US"/>
          </a:p>
        </p:txBody>
      </p:sp>
    </p:spTree>
    <p:extLst>
      <p:ext uri="{BB962C8B-B14F-4D97-AF65-F5344CB8AC3E}">
        <p14:creationId xmlns:p14="http://schemas.microsoft.com/office/powerpoint/2010/main" val="293722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I benefited from technical</a:t>
            </a:r>
            <a:r>
              <a:rPr lang="en-US" baseline="0" dirty="0" smtClean="0"/>
              <a:t> training both in Montpellier and during my </a:t>
            </a:r>
            <a:r>
              <a:rPr lang="en-US" baseline="0" dirty="0" err="1" smtClean="0"/>
              <a:t>secondments</a:t>
            </a:r>
            <a:r>
              <a:rPr lang="en-US" baseline="0" dirty="0" smtClean="0"/>
              <a:t>. In Montpellier, I broadened my knowledge in Molecular Beam Epitaxy, X-Ray Diffraction and learned about photoluminescence spectroscopy. I was also trained to clean room operation, more specifically substrate preparation. In III-V Lab I was introduced to Metal Organic Vapor Phase Epitaxy and had a detailed presentation of clean room processing of solar cells. This will be very useful to me in the coming year. In the Universidad of Cadiz finally, I learned about sample preparation for Transmission Electron Microscope and its operation. This will allow smoother interactions between the growth and characterization teams in the project.</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14</a:t>
            </a:fld>
            <a:endParaRPr lang="en-US"/>
          </a:p>
        </p:txBody>
      </p:sp>
    </p:spTree>
    <p:extLst>
      <p:ext uri="{BB962C8B-B14F-4D97-AF65-F5344CB8AC3E}">
        <p14:creationId xmlns:p14="http://schemas.microsoft.com/office/powerpoint/2010/main" val="144535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All these acquired skills</a:t>
            </a:r>
            <a:r>
              <a:rPr lang="en-US" baseline="0" dirty="0" smtClean="0"/>
              <a:t> fit in my career aspirations. </a:t>
            </a:r>
          </a:p>
          <a:p>
            <a:r>
              <a:rPr lang="en-US" baseline="0" dirty="0" smtClean="0"/>
              <a:t>Those include learning and being proficient with both epitaxy and clean room processing which are fundamental to any work in </a:t>
            </a:r>
            <a:r>
              <a:rPr lang="en-US" baseline="0" dirty="0" err="1" smtClean="0"/>
              <a:t>opto</a:t>
            </a:r>
            <a:r>
              <a:rPr lang="en-US" baseline="0" dirty="0" smtClean="0"/>
              <a:t>-electronics. Learning about simulation and characterization is another opportunity PROMIS offers me through </a:t>
            </a:r>
            <a:r>
              <a:rPr lang="en-US" baseline="0" dirty="0" err="1" smtClean="0"/>
              <a:t>secondments</a:t>
            </a:r>
            <a:r>
              <a:rPr lang="en-US" baseline="0" dirty="0" smtClean="0"/>
              <a:t> and organized workshops. Finally, the intercultural and interdisciplinary aspect of the project is very important to me. I take full advantage of interacting with different working environments in different European countries. I would also like to mention the soft skills training sessions and the networking opportunities the PROMIS workshops bring us.</a:t>
            </a:r>
          </a:p>
          <a:p>
            <a:r>
              <a:rPr lang="en-US" baseline="0" dirty="0" smtClean="0"/>
              <a:t>I think we can summarize this saying that PROMIS allows me to work, meet experts and gain knowledge in a domain I am passionate about which is renewable energies. For this I am deeply thankful to the European Commission and the leaders of this project.</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15</a:t>
            </a:fld>
            <a:endParaRPr lang="en-US"/>
          </a:p>
        </p:txBody>
      </p:sp>
    </p:spTree>
    <p:extLst>
      <p:ext uri="{BB962C8B-B14F-4D97-AF65-F5344CB8AC3E}">
        <p14:creationId xmlns:p14="http://schemas.microsoft.com/office/powerpoint/2010/main" val="197182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Thank you for your attention. I will be pleased to answer any question.</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16</a:t>
            </a:fld>
            <a:endParaRPr lang="en-US"/>
          </a:p>
        </p:txBody>
      </p:sp>
    </p:spTree>
    <p:extLst>
      <p:ext uri="{BB962C8B-B14F-4D97-AF65-F5344CB8AC3E}">
        <p14:creationId xmlns:p14="http://schemas.microsoft.com/office/powerpoint/2010/main" val="171711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To walk you through this</a:t>
            </a:r>
            <a:r>
              <a:rPr lang="en-US" baseline="0" dirty="0" smtClean="0"/>
              <a:t> topic, I will start with a brief presentation of my background and situation within PROMIS. Then I will provide you with some context about our research. We will continue with the work achieved so far and what my aspirations are for and after this project.</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2</a:t>
            </a:fld>
            <a:endParaRPr lang="en-US"/>
          </a:p>
        </p:txBody>
      </p:sp>
    </p:spTree>
    <p:extLst>
      <p:ext uri="{BB962C8B-B14F-4D97-AF65-F5344CB8AC3E}">
        <p14:creationId xmlns:p14="http://schemas.microsoft.com/office/powerpoint/2010/main" val="909048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First of all, let me introduce myself</a:t>
            </a:r>
            <a:r>
              <a:rPr lang="en-US" baseline="0" dirty="0" smtClean="0"/>
              <a:t> a bit more in details. I grew up on an island close to Madagascar called Reunion island. After high school, I moved to France to start a Bachelor degree in telecommunication engineering. During this time, I spent half a year in Barcelona where I specialized in telecommunication for spatial applications. After this degree, I moved to Canada and did a 1-year internship in Systems Design Engineering.</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3</a:t>
            </a:fld>
            <a:endParaRPr lang="en-US"/>
          </a:p>
        </p:txBody>
      </p:sp>
    </p:spTree>
    <p:extLst>
      <p:ext uri="{BB962C8B-B14F-4D97-AF65-F5344CB8AC3E}">
        <p14:creationId xmlns:p14="http://schemas.microsoft.com/office/powerpoint/2010/main" val="2510211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smtClean="0"/>
              <a:t>Taking advantage of the creation of an institute for Nanotechnology, I pursued my Master’s degree in Canada with a full 2 year research project under the supervision of Professor </a:t>
            </a:r>
            <a:r>
              <a:rPr lang="en-US" baseline="0" dirty="0" err="1" smtClean="0"/>
              <a:t>Zbigniew</a:t>
            </a:r>
            <a:r>
              <a:rPr lang="en-US" baseline="0" dirty="0" smtClean="0"/>
              <a:t> </a:t>
            </a:r>
            <a:r>
              <a:rPr lang="en-US" baseline="0" dirty="0" err="1" smtClean="0"/>
              <a:t>Wasilewski</a:t>
            </a:r>
            <a:r>
              <a:rPr lang="en-US" baseline="0" dirty="0" smtClean="0"/>
              <a:t>. This experience was extremely enriching for me since, as I started the program, our Molecular Beam Epitaxy lab was a completely empty room. On top of my research project, I took classes in Nanotechnology Engineering and was a teaching assistant in Mathematics for which I received an award. I graduated with a GPA of 91%, published one article and had the chance to participate in three conferences.</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4</a:t>
            </a:fld>
            <a:endParaRPr lang="en-US"/>
          </a:p>
        </p:txBody>
      </p:sp>
    </p:spTree>
    <p:extLst>
      <p:ext uri="{BB962C8B-B14F-4D97-AF65-F5344CB8AC3E}">
        <p14:creationId xmlns:p14="http://schemas.microsoft.com/office/powerpoint/2010/main" val="222841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Within PROMIS, I belong to work package 3, focused on novel</a:t>
            </a:r>
            <a:r>
              <a:rPr lang="en-US" baseline="0" dirty="0" smtClean="0"/>
              <a:t> materials for energy. Our goal is to design and fabricate high efficiency solar cells. My goal in particular, is to make such high efficiency solar cells on cheap and readily available substrates like Silicon. I work very closely with III-V LAB in Paris and the University of Cadiz in Spain. Now, let’s have a closer look at this picture to set the research context. </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5</a:t>
            </a:fld>
            <a:endParaRPr lang="en-US"/>
          </a:p>
        </p:txBody>
      </p:sp>
    </p:spTree>
    <p:extLst>
      <p:ext uri="{BB962C8B-B14F-4D97-AF65-F5344CB8AC3E}">
        <p14:creationId xmlns:p14="http://schemas.microsoft.com/office/powerpoint/2010/main" val="10941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This represents the evolution of record</a:t>
            </a:r>
            <a:r>
              <a:rPr lang="en-US" baseline="0" dirty="0" smtClean="0"/>
              <a:t> solar cells efficiency from 1975. The </a:t>
            </a:r>
            <a:r>
              <a:rPr lang="en-US" baseline="0" dirty="0" err="1" smtClean="0"/>
              <a:t>multijunction</a:t>
            </a:r>
            <a:r>
              <a:rPr lang="en-US" baseline="0" dirty="0" smtClean="0"/>
              <a:t> solar cells made with III-V materials we are interested in hold the top of the figure (the violet points there). </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6</a:t>
            </a:fld>
            <a:endParaRPr lang="en-US"/>
          </a:p>
        </p:txBody>
      </p:sp>
    </p:spTree>
    <p:extLst>
      <p:ext uri="{BB962C8B-B14F-4D97-AF65-F5344CB8AC3E}">
        <p14:creationId xmlns:p14="http://schemas.microsoft.com/office/powerpoint/2010/main" val="154899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Making a high efficiency solar cell</a:t>
            </a:r>
            <a:r>
              <a:rPr lang="en-US" baseline="0" dirty="0" smtClean="0"/>
              <a:t> with III-V materials is simple in theory. One can actually calculate</a:t>
            </a:r>
            <a:r>
              <a:rPr lang="en-US" dirty="0" smtClean="0"/>
              <a:t> what the ideal</a:t>
            </a:r>
            <a:r>
              <a:rPr lang="en-US" baseline="0" dirty="0" smtClean="0"/>
              <a:t> combination of materials is to maximize the efficiency. They are shown on this graph. For a 3J for example the bottom </a:t>
            </a:r>
            <a:r>
              <a:rPr lang="en-US" baseline="0" dirty="0" err="1" smtClean="0"/>
              <a:t>subcell</a:t>
            </a:r>
            <a:r>
              <a:rPr lang="en-US" baseline="0" dirty="0" smtClean="0"/>
              <a:t> should use any material laying on this green band, the middle this one and the top this one.</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7</a:t>
            </a:fld>
            <a:endParaRPr lang="en-US"/>
          </a:p>
        </p:txBody>
      </p:sp>
    </p:spTree>
    <p:extLst>
      <p:ext uri="{BB962C8B-B14F-4D97-AF65-F5344CB8AC3E}">
        <p14:creationId xmlns:p14="http://schemas.microsoft.com/office/powerpoint/2010/main" val="93948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smtClean="0"/>
              <a:t>Now this is theory. To actually fabricate devices of high quality, the best solution is to combine materials of similar structure. This means the selected materials should have lattice constants close to each other and fall around these </a:t>
            </a:r>
            <a:r>
              <a:rPr lang="en-US" baseline="0" dirty="0" err="1" smtClean="0"/>
              <a:t>ligns</a:t>
            </a:r>
            <a:r>
              <a:rPr lang="en-US" baseline="0" dirty="0" smtClean="0"/>
              <a:t>. Of course it is best to align these materials to an existing substrate which leads us to these four materials systems.</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8</a:t>
            </a:fld>
            <a:endParaRPr lang="en-US"/>
          </a:p>
        </p:txBody>
      </p:sp>
    </p:spTree>
    <p:extLst>
      <p:ext uri="{BB962C8B-B14F-4D97-AF65-F5344CB8AC3E}">
        <p14:creationId xmlns:p14="http://schemas.microsoft.com/office/powerpoint/2010/main" val="1792657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aseline="0" dirty="0" smtClean="0"/>
              <a:t>Among these existing substrates, </a:t>
            </a:r>
            <a:r>
              <a:rPr lang="en-US" baseline="0" dirty="0" err="1" smtClean="0"/>
              <a:t>GaSb</a:t>
            </a:r>
            <a:r>
              <a:rPr lang="en-US" baseline="0" dirty="0" smtClean="0"/>
              <a:t> is of particular interest to us since it has been shown that it could be integrated onto Si.  </a:t>
            </a:r>
            <a:r>
              <a:rPr lang="en-US" baseline="0" dirty="0" err="1" smtClean="0"/>
              <a:t>InP</a:t>
            </a:r>
            <a:r>
              <a:rPr lang="en-US" baseline="0" dirty="0" smtClean="0"/>
              <a:t> is also of interest since it could in theory reach the highest efficiencies.</a:t>
            </a:r>
            <a:endParaRPr lang="en-US" dirty="0"/>
          </a:p>
        </p:txBody>
      </p:sp>
      <p:sp>
        <p:nvSpPr>
          <p:cNvPr id="4" name="Espace réservé du numéro de diapositive 3"/>
          <p:cNvSpPr>
            <a:spLocks noGrp="1"/>
          </p:cNvSpPr>
          <p:nvPr>
            <p:ph type="sldNum" sz="quarter" idx="10"/>
          </p:nvPr>
        </p:nvSpPr>
        <p:spPr/>
        <p:txBody>
          <a:bodyPr/>
          <a:lstStyle/>
          <a:p>
            <a:fld id="{B6690FAC-36F4-4BC1-AF22-F0DD0BD3E462}" type="slidenum">
              <a:rPr lang="en-US" smtClean="0"/>
              <a:t>9</a:t>
            </a:fld>
            <a:endParaRPr lang="en-US"/>
          </a:p>
        </p:txBody>
      </p:sp>
    </p:spTree>
    <p:extLst>
      <p:ext uri="{BB962C8B-B14F-4D97-AF65-F5344CB8AC3E}">
        <p14:creationId xmlns:p14="http://schemas.microsoft.com/office/powerpoint/2010/main" val="751302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15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27782A34-9C0E-4CC9-9741-E34EEF4049CE}" type="slidenum">
              <a:rPr lang="fr-FR" smtClean="0"/>
              <a:t>‹N°›</a:t>
            </a:fld>
            <a:endParaRPr lang="fr-FR"/>
          </a:p>
        </p:txBody>
      </p:sp>
    </p:spTree>
    <p:extLst>
      <p:ext uri="{BB962C8B-B14F-4D97-AF65-F5344CB8AC3E}">
        <p14:creationId xmlns:p14="http://schemas.microsoft.com/office/powerpoint/2010/main" val="28856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450316"/>
            <a:ext cx="8229600" cy="430887"/>
          </a:xfrm>
          <a:prstGeom prst="rect">
            <a:avLst/>
          </a:prstGeom>
        </p:spPr>
        <p:txBody>
          <a:bodyPr anchor="t" anchorCtr="0"/>
          <a:lstStyle>
            <a:lvl1pPr>
              <a:defRPr>
                <a:latin typeface="Allerton"/>
                <a:cs typeface="Allerton"/>
              </a:defRPr>
            </a:lvl1pPr>
          </a:lstStyle>
          <a:p>
            <a:r>
              <a:rPr lang="fr-FR" dirty="0" smtClean="0"/>
              <a:t>Cliquez et modifiez le titre</a:t>
            </a:r>
            <a:endParaRPr lang="fr-FR" dirty="0"/>
          </a:p>
        </p:txBody>
      </p:sp>
      <p:sp>
        <p:nvSpPr>
          <p:cNvPr id="3" name="Espace réservé de la date 2"/>
          <p:cNvSpPr>
            <a:spLocks noGrp="1"/>
          </p:cNvSpPr>
          <p:nvPr>
            <p:ph type="dt" sz="half" idx="10"/>
          </p:nvPr>
        </p:nvSpPr>
        <p:spPr>
          <a:xfrm>
            <a:off x="457200" y="6461969"/>
            <a:ext cx="2133600" cy="153888"/>
          </a:xfrm>
          <a:prstGeom prst="rect">
            <a:avLst/>
          </a:prstGeom>
        </p:spPr>
        <p:txBody>
          <a:bodyPr/>
          <a:lstStyle/>
          <a:p>
            <a:fld id="{D516D678-54DC-3D42-80A6-770C6DB3C4A6}" type="datetime1">
              <a:rPr lang="fr-FR" smtClean="0"/>
              <a:t>06/12/2016</a:t>
            </a:fld>
            <a:endParaRPr lang="fr-FR"/>
          </a:p>
        </p:txBody>
      </p:sp>
      <p:sp>
        <p:nvSpPr>
          <p:cNvPr id="4" name="Espace réservé du pied de page 3"/>
          <p:cNvSpPr>
            <a:spLocks noGrp="1"/>
          </p:cNvSpPr>
          <p:nvPr>
            <p:ph type="ftr" sz="quarter" idx="11"/>
          </p:nvPr>
        </p:nvSpPr>
        <p:spPr>
          <a:xfrm>
            <a:off x="3124200" y="6461969"/>
            <a:ext cx="2895600" cy="153888"/>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461969"/>
            <a:ext cx="2133600" cy="153888"/>
          </a:xfrm>
          <a:prstGeom prst="rect">
            <a:avLst/>
          </a:prstGeom>
        </p:spPr>
        <p:txBody>
          <a:bodyPr/>
          <a:lstStyle/>
          <a:p>
            <a:fld id="{0F641C21-C049-614F-85F3-123EBF0D1ECC}" type="slidenum">
              <a:rPr lang="fr-FR" smtClean="0"/>
              <a:t>‹N°›</a:t>
            </a:fld>
            <a:endParaRPr lang="fr-FR"/>
          </a:p>
        </p:txBody>
      </p:sp>
    </p:spTree>
    <p:extLst>
      <p:ext uri="{BB962C8B-B14F-4D97-AF65-F5344CB8AC3E}">
        <p14:creationId xmlns:p14="http://schemas.microsoft.com/office/powerpoint/2010/main" val="204219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www.google.co.uk/url?sa=i&amp;rct=j&amp;q=&amp;esrc=s&amp;source=images&amp;cd=&amp;cad=rja&amp;uact=8&amp;ved=0CAcQjRw&amp;url=http://www.psi.manchester.ac.uk/&amp;ei=EcLAVJizFYbsUsWtgbAK&amp;bvm=bv.83829542,d.d24&amp;psig=AFQjCNFNmDexgvSKX9TLV9SOSmPcYq1kog&amp;ust=1422004160539541" TargetMode="External"/><Relationship Id="rId10" Type="http://schemas.openxmlformats.org/officeDocument/2006/relationships/image" Target="../media/image5.jpeg"/><Relationship Id="rId4" Type="http://schemas.openxmlformats.org/officeDocument/2006/relationships/theme" Target="../theme/theme1.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69" descr="https://encrypted-tbn0.gstatic.com/images?q=tbn:ANd9GcSBqWhClF-G3ZDLt5pEVsdTxdveNDpUee9lgxVxIWatpU6G2ywNFA">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175"/>
            <a:ext cx="91535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Text Box 6"/>
          <p:cNvSpPr txBox="1"/>
          <p:nvPr userDrawn="1"/>
        </p:nvSpPr>
        <p:spPr>
          <a:xfrm>
            <a:off x="1439095" y="97879"/>
            <a:ext cx="2389161" cy="769441"/>
          </a:xfrm>
          <a:prstGeom prst="rect">
            <a:avLst/>
          </a:prstGeom>
          <a:noFill/>
          <a:ln>
            <a:noFill/>
          </a:ln>
          <a:effectLst>
            <a:glow rad="139700">
              <a:srgbClr val="FF0000">
                <a:alpha val="40000"/>
              </a:srgbClr>
            </a:glow>
            <a:outerShdw blurRad="76200" dist="12700" dir="8100000" sy="-23000" kx="800400" algn="br" rotWithShape="0">
              <a:prstClr val="black">
                <a:alpha val="20000"/>
              </a:prstClr>
            </a:outerShdw>
          </a:effectLst>
        </p:spPr>
        <p:txBody>
          <a:bodyPr>
            <a:spAutoFit/>
          </a:bodyPr>
          <a:lstStyle/>
          <a:p>
            <a:pPr algn="ctr" defTabSz="457200" fontAlgn="base">
              <a:spcBef>
                <a:spcPct val="0"/>
              </a:spcBef>
              <a:defRPr/>
            </a:pPr>
            <a:r>
              <a:rPr lang="en-GB" sz="4400" b="1" dirty="0">
                <a:ln w="8890" cap="flat" cmpd="sng" algn="ctr">
                  <a:solidFill>
                    <a:srgbClr val="FCFCFD"/>
                  </a:solidFill>
                  <a:prstDash val="solid"/>
                  <a:miter lim="0"/>
                </a:ln>
                <a:solidFill>
                  <a:srgbClr val="002060"/>
                </a:solidFill>
                <a:effectLst>
                  <a:outerShdw blurRad="55004" dist="50800" dir="5400000" algn="tl">
                    <a:srgbClr val="000000">
                      <a:alpha val="33000"/>
                    </a:srgbClr>
                  </a:outerShdw>
                </a:effectLst>
                <a:latin typeface="Calibri"/>
                <a:ea typeface="Calibri"/>
                <a:cs typeface="Times New Roman"/>
              </a:rPr>
              <a:t>PR</a:t>
            </a:r>
            <a:r>
              <a:rPr lang="en-GB" sz="4400" b="1" dirty="0">
                <a:ln w="8890" cap="flat" cmpd="sng" algn="ctr">
                  <a:solidFill>
                    <a:srgbClr val="FCFCFD"/>
                  </a:solidFill>
                  <a:prstDash val="solid"/>
                  <a:miter lim="0"/>
                </a:ln>
                <a:solidFill>
                  <a:srgbClr val="C00000"/>
                </a:solidFill>
                <a:effectLst>
                  <a:outerShdw blurRad="55004" dist="50800" dir="5400000" algn="tl">
                    <a:srgbClr val="000000">
                      <a:alpha val="33000"/>
                    </a:srgbClr>
                  </a:outerShdw>
                </a:effectLst>
                <a:latin typeface="Calibri"/>
                <a:ea typeface="Calibri"/>
                <a:cs typeface="Times New Roman"/>
              </a:rPr>
              <a:t>O</a:t>
            </a:r>
            <a:r>
              <a:rPr lang="en-GB" sz="4400" b="1" dirty="0">
                <a:ln w="8890" cap="flat" cmpd="sng" algn="ctr">
                  <a:solidFill>
                    <a:srgbClr val="FCFCFD"/>
                  </a:solidFill>
                  <a:prstDash val="solid"/>
                  <a:miter lim="0"/>
                </a:ln>
                <a:solidFill>
                  <a:srgbClr val="17375E"/>
                </a:solidFill>
                <a:effectLst>
                  <a:outerShdw blurRad="55004" dist="50800" dir="5400000" algn="tl">
                    <a:srgbClr val="000000">
                      <a:alpha val="33000"/>
                    </a:srgbClr>
                  </a:outerShdw>
                </a:effectLst>
                <a:latin typeface="Calibri"/>
                <a:ea typeface="Calibri"/>
                <a:cs typeface="Times New Roman"/>
              </a:rPr>
              <a:t>MIS</a:t>
            </a:r>
            <a:endParaRPr lang="en-GB" sz="1400" dirty="0">
              <a:solidFill>
                <a:srgbClr val="000000"/>
              </a:solidFill>
              <a:latin typeface="Times New Roman"/>
              <a:ea typeface="Calibri"/>
              <a:cs typeface="Times New Roman"/>
            </a:endParaRPr>
          </a:p>
        </p:txBody>
      </p:sp>
      <p:pic>
        <p:nvPicPr>
          <p:cNvPr id="1029" name="banner-flag" descr="European Commission logo"/>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900988" y="5940425"/>
            <a:ext cx="1168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3" descr="https://www.pi-network.eu/news/marie-curie-actions-on-the-last-lap-to-horizon-2020/image"/>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093075" y="104775"/>
            <a:ext cx="784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TextBox 36"/>
          <p:cNvSpPr txBox="1">
            <a:spLocks noChangeArrowheads="1"/>
          </p:cNvSpPr>
          <p:nvPr userDrawn="1"/>
        </p:nvSpPr>
        <p:spPr bwMode="auto">
          <a:xfrm>
            <a:off x="4752975" y="223838"/>
            <a:ext cx="3157538" cy="522287"/>
          </a:xfrm>
          <a:prstGeom prst="rect">
            <a:avLst/>
          </a:prstGeom>
          <a:noFill/>
          <a:ln>
            <a:noFill/>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defTabSz="457200" eaLnBrk="1" fontAlgn="base" hangingPunct="1">
              <a:spcBef>
                <a:spcPct val="0"/>
              </a:spcBef>
              <a:spcAft>
                <a:spcPct val="0"/>
              </a:spcAft>
              <a:defRPr/>
            </a:pPr>
            <a:r>
              <a:rPr lang="en-GB" altLang="en-US" sz="1400" b="1" i="1" smtClean="0">
                <a:solidFill>
                  <a:srgbClr val="FFC000"/>
                </a:solidFill>
                <a:effectLst>
                  <a:outerShdw blurRad="38100" dist="38100" dir="2700000" algn="tl">
                    <a:srgbClr val="C0C0C0"/>
                  </a:outerShdw>
                </a:effectLst>
                <a:latin typeface="Calibri" pitchFamily="34" charset="0"/>
              </a:rPr>
              <a:t>A Marie Skłodowska-Curie Initial Training Network</a:t>
            </a:r>
          </a:p>
        </p:txBody>
      </p:sp>
      <p:sp>
        <p:nvSpPr>
          <p:cNvPr id="78" name="Rectangle 59"/>
          <p:cNvSpPr>
            <a:spLocks noChangeArrowheads="1"/>
          </p:cNvSpPr>
          <p:nvPr userDrawn="1"/>
        </p:nvSpPr>
        <p:spPr bwMode="auto">
          <a:xfrm>
            <a:off x="0" y="736515"/>
            <a:ext cx="7105650" cy="261610"/>
          </a:xfrm>
          <a:prstGeom prst="rect">
            <a:avLst/>
          </a:prstGeom>
          <a:noFill/>
          <a:ln>
            <a:noFill/>
          </a:ln>
          <a:effectLst>
            <a:glow rad="127000">
              <a:schemeClr val="tx2">
                <a:lumMod val="40000"/>
                <a:lumOff val="60000"/>
                <a:alpha val="57000"/>
              </a:schemeClr>
            </a:glow>
            <a:softEdge rad="31750"/>
          </a:effec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defTabSz="457200" eaLnBrk="1" fontAlgn="base" hangingPunct="1">
              <a:spcBef>
                <a:spcPct val="0"/>
              </a:spcBef>
              <a:spcAft>
                <a:spcPct val="0"/>
              </a:spcAft>
              <a:defRPr/>
            </a:pPr>
            <a:r>
              <a:rPr lang="en-GB" altLang="en-US" sz="1100" b="1" dirty="0" smtClean="0">
                <a:solidFill>
                  <a:srgbClr val="FFFFFF"/>
                </a:solidFill>
                <a:effectLst>
                  <a:outerShdw blurRad="38100" dist="38100" dir="2700000" algn="tl">
                    <a:srgbClr val="000000">
                      <a:alpha val="43137"/>
                    </a:srgbClr>
                  </a:outerShdw>
                </a:effectLst>
                <a:latin typeface="Calibri" pitchFamily="34" charset="0"/>
              </a:rPr>
              <a:t>Postgraduate Research on Dilute Metamorphic Nanostructures and Metamaterials in Semiconductor Photonics </a:t>
            </a:r>
          </a:p>
        </p:txBody>
      </p:sp>
      <p:pic>
        <p:nvPicPr>
          <p:cNvPr id="9" name="Image 8" descr="C:\Users\Er\Documents\logos\U Montpellier_LOGO_original_RVB_petit.jpg"/>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95536" y="5969843"/>
            <a:ext cx="771525" cy="771525"/>
          </a:xfrm>
          <a:prstGeom prst="rect">
            <a:avLst/>
          </a:prstGeom>
          <a:noFill/>
          <a:ln>
            <a:noFill/>
          </a:ln>
        </p:spPr>
      </p:pic>
      <p:pic>
        <p:nvPicPr>
          <p:cNvPr id="10" name="Image 9" descr="CNRSfr-grand"/>
          <p:cNvPicPr/>
          <p:nvPr userDrawn="1"/>
        </p:nvPicPr>
        <p:blipFill>
          <a:blip r:embed="rId10"/>
          <a:srcRect/>
          <a:stretch>
            <a:fillRect/>
          </a:stretch>
        </p:blipFill>
        <p:spPr bwMode="auto">
          <a:xfrm>
            <a:off x="4355976" y="6021288"/>
            <a:ext cx="654050" cy="654050"/>
          </a:xfrm>
          <a:prstGeom prst="rect">
            <a:avLst/>
          </a:prstGeom>
          <a:noFill/>
          <a:ln w="9525">
            <a:noFill/>
            <a:miter lim="800000"/>
            <a:headEnd/>
            <a:tailEnd/>
          </a:ln>
        </p:spPr>
      </p:pic>
    </p:spTree>
    <p:extLst>
      <p:ext uri="{BB962C8B-B14F-4D97-AF65-F5344CB8AC3E}">
        <p14:creationId xmlns:p14="http://schemas.microsoft.com/office/powerpoint/2010/main" val="1925318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ctr" defTabSz="457200" rtl="0" eaLnBrk="0" fontAlgn="base" hangingPunct="0">
        <a:spcBef>
          <a:spcPct val="0"/>
        </a:spcBef>
        <a:spcAft>
          <a:spcPct val="0"/>
        </a:spcAft>
        <a:defRPr sz="3200" b="1">
          <a:solidFill>
            <a:srgbClr val="D82F00"/>
          </a:solidFill>
          <a:latin typeface="+mj-lt"/>
          <a:ea typeface="ＭＳ Ｐゴシック" pitchFamily="34" charset="-128"/>
          <a:cs typeface="+mj-cs"/>
        </a:defRPr>
      </a:lvl1pPr>
      <a:lvl2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2pPr>
      <a:lvl3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3pPr>
      <a:lvl4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4pPr>
      <a:lvl5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5pPr>
      <a:lvl6pPr marL="4572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6pPr>
      <a:lvl7pPr marL="9144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7pPr>
      <a:lvl8pPr marL="13716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8pPr>
      <a:lvl9pPr marL="18288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4744"/>
            <a:ext cx="9144000" cy="1200329"/>
          </a:xfrm>
          <a:prstGeom prst="rect">
            <a:avLst/>
          </a:prstGeom>
          <a:noFill/>
        </p:spPr>
        <p:txBody>
          <a:bodyPr wrap="square" rtlCol="0">
            <a:spAutoFit/>
          </a:bodyPr>
          <a:lstStyle/>
          <a:p>
            <a:pPr algn="ctr"/>
            <a:r>
              <a:rPr lang="en-US" sz="3600" dirty="0">
                <a:solidFill>
                  <a:srgbClr val="C00000"/>
                </a:solidFill>
              </a:rPr>
              <a:t>Metamorphic III-Sb </a:t>
            </a:r>
            <a:r>
              <a:rPr lang="en-US" sz="3600" dirty="0" smtClean="0">
                <a:solidFill>
                  <a:srgbClr val="C00000"/>
                </a:solidFill>
              </a:rPr>
              <a:t>for </a:t>
            </a:r>
            <a:r>
              <a:rPr lang="en-US" sz="3600" dirty="0">
                <a:solidFill>
                  <a:srgbClr val="C00000"/>
                </a:solidFill>
              </a:rPr>
              <a:t>Si </a:t>
            </a:r>
            <a:endParaRPr lang="en-US" sz="3600" dirty="0" smtClean="0">
              <a:solidFill>
                <a:srgbClr val="C00000"/>
              </a:solidFill>
            </a:endParaRPr>
          </a:p>
          <a:p>
            <a:pPr algn="ctr"/>
            <a:r>
              <a:rPr lang="en-US" sz="3600" dirty="0" smtClean="0">
                <a:solidFill>
                  <a:srgbClr val="C00000"/>
                </a:solidFill>
              </a:rPr>
              <a:t>Concentrated Photovoltaic systems</a:t>
            </a:r>
            <a:endParaRPr lang="en-US" sz="2400" dirty="0" smtClean="0">
              <a:solidFill>
                <a:srgbClr val="C00000"/>
              </a:solidFill>
            </a:endParaRPr>
          </a:p>
        </p:txBody>
      </p:sp>
      <p:sp>
        <p:nvSpPr>
          <p:cNvPr id="3" name="ZoneTexte 2"/>
          <p:cNvSpPr txBox="1"/>
          <p:nvPr/>
        </p:nvSpPr>
        <p:spPr>
          <a:xfrm>
            <a:off x="1529662" y="5241988"/>
            <a:ext cx="6084676" cy="646331"/>
          </a:xfrm>
          <a:prstGeom prst="rect">
            <a:avLst/>
          </a:prstGeom>
          <a:noFill/>
        </p:spPr>
        <p:txBody>
          <a:bodyPr wrap="square" rtlCol="0">
            <a:spAutoFit/>
          </a:bodyPr>
          <a:lstStyle/>
          <a:p>
            <a:pPr algn="ctr"/>
            <a:r>
              <a:rPr lang="en-US" dirty="0" err="1" smtClean="0"/>
              <a:t>J.Tournet</a:t>
            </a:r>
            <a:r>
              <a:rPr lang="en-US" dirty="0" smtClean="0"/>
              <a:t> – PROMIS Midterm review - December 2016</a:t>
            </a:r>
          </a:p>
          <a:p>
            <a:pPr algn="ctr"/>
            <a:r>
              <a:rPr lang="en-US" dirty="0" smtClean="0"/>
              <a:t>Sup. Prof. E. </a:t>
            </a:r>
            <a:r>
              <a:rPr lang="en-US" dirty="0" err="1" smtClean="0"/>
              <a:t>Tournié</a:t>
            </a:r>
            <a:r>
              <a:rPr lang="en-US" dirty="0" smtClean="0"/>
              <a:t> and Dr. Y. Rouillard</a:t>
            </a:r>
            <a:endParaRPr lang="en-US"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021" y="2564904"/>
            <a:ext cx="3785958" cy="2437253"/>
          </a:xfrm>
          <a:prstGeom prst="rect">
            <a:avLst/>
          </a:prstGeom>
          <a:ln>
            <a:noFill/>
          </a:ln>
          <a:effectLst>
            <a:softEdge rad="112500"/>
          </a:effectLst>
        </p:spPr>
      </p:pic>
    </p:spTree>
    <p:extLst>
      <p:ext uri="{BB962C8B-B14F-4D97-AF65-F5344CB8AC3E}">
        <p14:creationId xmlns:p14="http://schemas.microsoft.com/office/powerpoint/2010/main" val="2849612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16959" y="5853056"/>
            <a:ext cx="9144000" cy="980728"/>
          </a:xfrm>
          <a:prstGeom prst="rect">
            <a:avLst/>
          </a:prstGeom>
          <a:solidFill>
            <a:schemeClr val="bg1">
              <a:alpha val="97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 name="Espace réservé du numéro de diapositive 3"/>
          <p:cNvSpPr>
            <a:spLocks noGrp="1"/>
          </p:cNvSpPr>
          <p:nvPr>
            <p:ph type="sldNum" sz="quarter" idx="12"/>
          </p:nvPr>
        </p:nvSpPr>
        <p:spPr>
          <a:xfrm>
            <a:off x="138336" y="6404032"/>
            <a:ext cx="2057400" cy="365125"/>
          </a:xfrm>
        </p:spPr>
        <p:txBody>
          <a:bodyPr/>
          <a:lstStyle/>
          <a:p>
            <a:r>
              <a:rPr lang="fr-FR" dirty="0">
                <a:solidFill>
                  <a:schemeClr val="tx1">
                    <a:lumMod val="50000"/>
                    <a:lumOff val="50000"/>
                  </a:schemeClr>
                </a:solidFill>
              </a:rPr>
              <a:t>7</a:t>
            </a:r>
          </a:p>
        </p:txBody>
      </p:sp>
      <p:sp>
        <p:nvSpPr>
          <p:cNvPr id="19" name="Titre 1"/>
          <p:cNvSpPr txBox="1">
            <a:spLocks/>
          </p:cNvSpPr>
          <p:nvPr/>
        </p:nvSpPr>
        <p:spPr>
          <a:xfrm>
            <a:off x="-131235" y="1158363"/>
            <a:ext cx="4631227" cy="542445"/>
          </a:xfrm>
          <a:prstGeom prst="rect">
            <a:avLst/>
          </a:prstGeom>
        </p:spPr>
        <p:txBody>
          <a:bodyPr/>
          <a:lstStyle>
            <a:lvl1pPr algn="ctr" defTabSz="457200" rtl="0" eaLnBrk="0" fontAlgn="base" hangingPunct="0">
              <a:spcBef>
                <a:spcPct val="0"/>
              </a:spcBef>
              <a:spcAft>
                <a:spcPct val="0"/>
              </a:spcAft>
              <a:defRPr sz="3200" b="1">
                <a:solidFill>
                  <a:srgbClr val="D82F00"/>
                </a:solidFill>
                <a:latin typeface="+mj-lt"/>
                <a:ea typeface="ＭＳ Ｐゴシック" pitchFamily="34" charset="-128"/>
                <a:cs typeface="+mj-cs"/>
              </a:defRPr>
            </a:lvl1pPr>
            <a:lvl2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2pPr>
            <a:lvl3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3pPr>
            <a:lvl4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4pPr>
            <a:lvl5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5pPr>
            <a:lvl6pPr marL="4572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6pPr>
            <a:lvl7pPr marL="9144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7pPr>
            <a:lvl8pPr marL="13716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8pPr>
            <a:lvl9pPr marL="18288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9pPr>
          </a:lstStyle>
          <a:p>
            <a:r>
              <a:rPr lang="en-US" sz="2800" kern="0" dirty="0" smtClean="0">
                <a:solidFill>
                  <a:srgbClr val="091860"/>
                </a:solidFill>
              </a:rPr>
              <a:t>Project 1:</a:t>
            </a:r>
          </a:p>
          <a:p>
            <a:r>
              <a:rPr lang="en-US" sz="2800" kern="0" dirty="0" err="1" smtClean="0">
                <a:solidFill>
                  <a:srgbClr val="091860"/>
                </a:solidFill>
              </a:rPr>
              <a:t>AlInAsSb</a:t>
            </a:r>
            <a:r>
              <a:rPr lang="en-US" sz="2800" kern="0" dirty="0" smtClean="0">
                <a:solidFill>
                  <a:srgbClr val="091860"/>
                </a:solidFill>
              </a:rPr>
              <a:t> for solar cells</a:t>
            </a:r>
            <a:endParaRPr lang="en-US" sz="2800" kern="0" dirty="0">
              <a:solidFill>
                <a:srgbClr val="091860"/>
              </a:solidFill>
            </a:endParaRPr>
          </a:p>
        </p:txBody>
      </p:sp>
      <p:pic>
        <p:nvPicPr>
          <p:cNvPr id="5" name="Image 4"/>
          <p:cNvPicPr>
            <a:picLocks noChangeAspect="1"/>
          </p:cNvPicPr>
          <p:nvPr/>
        </p:nvPicPr>
        <p:blipFill rotWithShape="1">
          <a:blip r:embed="rId3"/>
          <a:srcRect l="7320" t="3637" r="24157" b="5455"/>
          <a:stretch/>
        </p:blipFill>
        <p:spPr>
          <a:xfrm>
            <a:off x="179512" y="2341930"/>
            <a:ext cx="4032448" cy="3009290"/>
          </a:xfrm>
          <a:prstGeom prst="rect">
            <a:avLst/>
          </a:prstGeom>
        </p:spPr>
      </p:pic>
      <p:graphicFrame>
        <p:nvGraphicFramePr>
          <p:cNvPr id="22" name="Tableau 21"/>
          <p:cNvGraphicFramePr>
            <a:graphicFrameLocks noGrp="1"/>
          </p:cNvGraphicFramePr>
          <p:nvPr>
            <p:extLst>
              <p:ext uri="{D42A27DB-BD31-4B8C-83A1-F6EECF244321}">
                <p14:modId xmlns:p14="http://schemas.microsoft.com/office/powerpoint/2010/main" val="1172196527"/>
              </p:ext>
            </p:extLst>
          </p:nvPr>
        </p:nvGraphicFramePr>
        <p:xfrm>
          <a:off x="5148064" y="1403459"/>
          <a:ext cx="3816424" cy="1722265"/>
        </p:xfrm>
        <a:graphic>
          <a:graphicData uri="http://schemas.openxmlformats.org/drawingml/2006/table">
            <a:tbl>
              <a:tblPr firstRow="1" bandRow="1">
                <a:tableStyleId>{7DF18680-E054-41AD-8BC1-D1AEF772440D}</a:tableStyleId>
              </a:tblPr>
              <a:tblGrid>
                <a:gridCol w="1368152"/>
                <a:gridCol w="1800200"/>
                <a:gridCol w="648072"/>
              </a:tblGrid>
              <a:tr h="318938">
                <a:tc>
                  <a:txBody>
                    <a:bodyPr/>
                    <a:lstStyle/>
                    <a:p>
                      <a:pPr algn="ctr"/>
                      <a:r>
                        <a:rPr lang="en-US" sz="1200" noProof="0" dirty="0" smtClean="0"/>
                        <a:t>Cell type</a:t>
                      </a:r>
                      <a:endParaRPr lang="en-US" sz="1200" noProof="0" dirty="0"/>
                    </a:p>
                  </a:txBody>
                  <a:tcPr/>
                </a:tc>
                <a:tc>
                  <a:txBody>
                    <a:bodyPr/>
                    <a:lstStyle/>
                    <a:p>
                      <a:pPr algn="ctr"/>
                      <a:r>
                        <a:rPr lang="en-US" sz="1200" noProof="0" dirty="0" smtClean="0"/>
                        <a:t>Compo</a:t>
                      </a:r>
                      <a:endParaRPr lang="en-US" sz="1200" noProof="0" dirty="0"/>
                    </a:p>
                  </a:txBody>
                  <a:tcPr/>
                </a:tc>
                <a:tc>
                  <a:txBody>
                    <a:bodyPr/>
                    <a:lstStyle/>
                    <a:p>
                      <a:pPr algn="ctr"/>
                      <a:r>
                        <a:rPr lang="en-US" sz="1200" noProof="0" dirty="0" smtClean="0">
                          <a:solidFill>
                            <a:schemeClr val="tx1"/>
                          </a:solidFill>
                        </a:rPr>
                        <a:t>E</a:t>
                      </a:r>
                      <a:r>
                        <a:rPr lang="en-US" sz="1200" baseline="-25000" noProof="0" dirty="0" smtClean="0">
                          <a:solidFill>
                            <a:schemeClr val="tx1"/>
                          </a:solidFill>
                        </a:rPr>
                        <a:t>g </a:t>
                      </a:r>
                      <a:r>
                        <a:rPr lang="en-US" sz="1200" baseline="0" noProof="0" dirty="0" smtClean="0">
                          <a:solidFill>
                            <a:schemeClr val="tx1"/>
                          </a:solidFill>
                        </a:rPr>
                        <a:t>(V)</a:t>
                      </a:r>
                      <a:endParaRPr lang="en-US" sz="1200" noProof="0" dirty="0">
                        <a:solidFill>
                          <a:schemeClr val="tx1"/>
                        </a:solidFill>
                      </a:endParaRPr>
                    </a:p>
                  </a:txBody>
                  <a:tcPr/>
                </a:tc>
              </a:tr>
              <a:tr h="318938">
                <a:tc>
                  <a:txBody>
                    <a:bodyPr/>
                    <a:lstStyle/>
                    <a:p>
                      <a:pPr algn="ctr"/>
                      <a:r>
                        <a:rPr lang="en-US" sz="1200" noProof="0" dirty="0" smtClean="0"/>
                        <a:t>Tandem on GaSb</a:t>
                      </a:r>
                      <a:endParaRPr lang="en-US" sz="1200" noProof="0" dirty="0"/>
                    </a:p>
                  </a:txBody>
                  <a:tcPr/>
                </a:tc>
                <a:tc>
                  <a:txBody>
                    <a:bodyPr/>
                    <a:lstStyle/>
                    <a:p>
                      <a:pPr algn="ctr"/>
                      <a:r>
                        <a:rPr lang="en-US" sz="1200" noProof="0" dirty="0" smtClean="0"/>
                        <a:t>Al</a:t>
                      </a:r>
                      <a:r>
                        <a:rPr lang="en-US" sz="1200" baseline="-25000" noProof="0" dirty="0" smtClean="0"/>
                        <a:t>0.65</a:t>
                      </a:r>
                      <a:r>
                        <a:rPr lang="en-US" sz="1200" noProof="0" dirty="0" smtClean="0"/>
                        <a:t>In</a:t>
                      </a:r>
                      <a:r>
                        <a:rPr lang="en-US" sz="1200" baseline="-25000" noProof="0" dirty="0" smtClean="0"/>
                        <a:t>0.35</a:t>
                      </a:r>
                      <a:r>
                        <a:rPr lang="en-US" sz="1200" noProof="0" dirty="0" smtClean="0"/>
                        <a:t>As</a:t>
                      </a:r>
                      <a:r>
                        <a:rPr lang="en-US" sz="1200" baseline="-25000" noProof="0" dirty="0" smtClean="0"/>
                        <a:t>0.35</a:t>
                      </a:r>
                      <a:r>
                        <a:rPr lang="en-US" sz="1200" noProof="0" dirty="0" smtClean="0"/>
                        <a:t>Sb</a:t>
                      </a:r>
                      <a:r>
                        <a:rPr lang="en-US" sz="1200" baseline="-25000" noProof="0" dirty="0" smtClean="0"/>
                        <a:t>0.65</a:t>
                      </a:r>
                      <a:endParaRPr lang="en-US" sz="1200" noProof="0" dirty="0"/>
                    </a:p>
                  </a:txBody>
                  <a:tcPr/>
                </a:tc>
                <a:tc>
                  <a:txBody>
                    <a:bodyPr/>
                    <a:lstStyle/>
                    <a:p>
                      <a:pPr algn="ctr"/>
                      <a:r>
                        <a:rPr lang="en-US" sz="1200" b="1" noProof="0" dirty="0" smtClean="0"/>
                        <a:t>1.45</a:t>
                      </a:r>
                      <a:endParaRPr lang="en-US" sz="1200" b="1" noProof="0" dirty="0"/>
                    </a:p>
                  </a:txBody>
                  <a:tcPr/>
                </a:tc>
              </a:tr>
              <a:tr h="318938">
                <a:tc>
                  <a:txBody>
                    <a:bodyPr/>
                    <a:lstStyle/>
                    <a:p>
                      <a:pPr algn="ctr"/>
                      <a:r>
                        <a:rPr lang="en-US" sz="1200" noProof="0" dirty="0" smtClean="0"/>
                        <a:t>Tandem on Si</a:t>
                      </a:r>
                      <a:endParaRPr lang="en-US" sz="1200" noProof="0" dirty="0"/>
                    </a:p>
                  </a:txBody>
                  <a:tcPr/>
                </a:tc>
                <a:tc>
                  <a:txBody>
                    <a:bodyPr/>
                    <a:lstStyle/>
                    <a:p>
                      <a:pPr algn="ctr"/>
                      <a:r>
                        <a:rPr lang="en-US" sz="1200" noProof="0" dirty="0" smtClean="0"/>
                        <a:t>Al</a:t>
                      </a:r>
                      <a:r>
                        <a:rPr lang="en-US" sz="1200" baseline="-25000" noProof="0" dirty="0" smtClean="0"/>
                        <a:t>0.75</a:t>
                      </a:r>
                      <a:r>
                        <a:rPr lang="en-US" sz="1200" noProof="0" dirty="0" smtClean="0"/>
                        <a:t>In</a:t>
                      </a:r>
                      <a:r>
                        <a:rPr lang="en-US" sz="1200" baseline="-25000" noProof="0" dirty="0" smtClean="0"/>
                        <a:t>0.25</a:t>
                      </a:r>
                      <a:r>
                        <a:rPr lang="en-US" sz="1200" noProof="0" dirty="0" smtClean="0"/>
                        <a:t>As</a:t>
                      </a:r>
                      <a:r>
                        <a:rPr lang="en-US" sz="1200" baseline="-25000" noProof="0" dirty="0" smtClean="0"/>
                        <a:t>0.19</a:t>
                      </a:r>
                      <a:r>
                        <a:rPr lang="en-US" sz="1200" noProof="0" dirty="0" smtClean="0"/>
                        <a:t>Sb</a:t>
                      </a:r>
                      <a:r>
                        <a:rPr lang="en-US" sz="1200" baseline="-25000" noProof="0" dirty="0" smtClean="0"/>
                        <a:t>0.81</a:t>
                      </a:r>
                      <a:endParaRPr lang="en-US" sz="1200" noProof="0" dirty="0"/>
                    </a:p>
                  </a:txBody>
                  <a:tcPr/>
                </a:tc>
                <a:tc>
                  <a:txBody>
                    <a:bodyPr/>
                    <a:lstStyle/>
                    <a:p>
                      <a:pPr algn="ctr"/>
                      <a:r>
                        <a:rPr lang="en-US" sz="1200" b="1" noProof="0" dirty="0" smtClean="0"/>
                        <a:t>1.69</a:t>
                      </a:r>
                      <a:endParaRPr lang="en-US" sz="1200" b="1" noProof="0" dirty="0"/>
                    </a:p>
                  </a:txBody>
                  <a:tcPr/>
                </a:tc>
              </a:tr>
              <a:tr h="765451">
                <a:tc>
                  <a:txBody>
                    <a:bodyPr/>
                    <a:lstStyle/>
                    <a:p>
                      <a:pPr algn="ctr"/>
                      <a:r>
                        <a:rPr lang="en-US" sz="1200" noProof="0" dirty="0" smtClean="0"/>
                        <a:t>3J</a:t>
                      </a:r>
                      <a:r>
                        <a:rPr lang="en-US" sz="1200" baseline="0" noProof="0" dirty="0" smtClean="0"/>
                        <a:t> on GaSb</a:t>
                      </a:r>
                      <a:endParaRPr lang="en-US" sz="1200" noProof="0" dirty="0" smtClean="0"/>
                    </a:p>
                    <a:p>
                      <a:pPr algn="ctr"/>
                      <a:r>
                        <a:rPr lang="en-US" sz="1200" noProof="0" dirty="0" smtClean="0"/>
                        <a:t>    Middle cell</a:t>
                      </a:r>
                    </a:p>
                    <a:p>
                      <a:pPr algn="ctr"/>
                      <a:r>
                        <a:rPr lang="en-US" sz="1200" noProof="0" dirty="0" smtClean="0"/>
                        <a:t>    Top cell </a:t>
                      </a:r>
                      <a:endParaRPr lang="en-US" sz="1200" noProof="0" dirty="0"/>
                    </a:p>
                  </a:txBody>
                  <a:tcPr/>
                </a:tc>
                <a:tc>
                  <a:txBody>
                    <a:bodyPr/>
                    <a:lstStyle/>
                    <a:p>
                      <a:pPr algn="ctr"/>
                      <a:endParaRPr lang="en-US" sz="1200" noProof="0" dirty="0" smtClean="0"/>
                    </a:p>
                    <a:p>
                      <a:pPr algn="ctr"/>
                      <a:r>
                        <a:rPr lang="en-US" sz="1200" noProof="0" dirty="0" smtClean="0"/>
                        <a:t>Al</a:t>
                      </a:r>
                      <a:r>
                        <a:rPr lang="en-US" sz="1200" baseline="-25000" noProof="0" dirty="0" smtClean="0"/>
                        <a:t>0.53</a:t>
                      </a:r>
                      <a:r>
                        <a:rPr lang="en-US" sz="1200" noProof="0" dirty="0" smtClean="0"/>
                        <a:t>In</a:t>
                      </a:r>
                      <a:r>
                        <a:rPr lang="en-US" sz="1200" baseline="-25000" noProof="0" dirty="0" smtClean="0"/>
                        <a:t>0.47</a:t>
                      </a:r>
                      <a:r>
                        <a:rPr lang="en-US" sz="1200" noProof="0" dirty="0" smtClean="0"/>
                        <a:t>As</a:t>
                      </a:r>
                      <a:r>
                        <a:rPr lang="en-US" sz="1200" baseline="-25000" noProof="0" dirty="0" smtClean="0"/>
                        <a:t>0.45</a:t>
                      </a:r>
                      <a:r>
                        <a:rPr lang="en-US" sz="1200" noProof="0" dirty="0" smtClean="0"/>
                        <a:t>Sb</a:t>
                      </a:r>
                      <a:r>
                        <a:rPr lang="en-US" sz="1200" baseline="-25000" noProof="0" dirty="0" smtClean="0"/>
                        <a:t>0.55</a:t>
                      </a:r>
                    </a:p>
                    <a:p>
                      <a:pPr algn="ctr"/>
                      <a:r>
                        <a:rPr lang="en-US" sz="1200" noProof="0" dirty="0" smtClean="0"/>
                        <a:t>Al</a:t>
                      </a:r>
                      <a:r>
                        <a:rPr lang="en-US" sz="1200" baseline="-25000" noProof="0" dirty="0" smtClean="0"/>
                        <a:t>0.75</a:t>
                      </a:r>
                      <a:r>
                        <a:rPr lang="en-US" sz="1200" noProof="0" dirty="0" smtClean="0"/>
                        <a:t>In</a:t>
                      </a:r>
                      <a:r>
                        <a:rPr lang="en-US" sz="1200" baseline="-25000" noProof="0" dirty="0" smtClean="0"/>
                        <a:t>0.25</a:t>
                      </a:r>
                      <a:r>
                        <a:rPr lang="en-US" sz="1200" noProof="0" dirty="0" smtClean="0"/>
                        <a:t>As</a:t>
                      </a:r>
                      <a:r>
                        <a:rPr lang="en-US" sz="1200" baseline="-25000" noProof="0" dirty="0" smtClean="0"/>
                        <a:t>0.27</a:t>
                      </a:r>
                      <a:r>
                        <a:rPr lang="en-US" sz="1200" noProof="0" dirty="0" smtClean="0"/>
                        <a:t>Sb</a:t>
                      </a:r>
                      <a:r>
                        <a:rPr lang="en-US" sz="1200" baseline="-25000" noProof="0" dirty="0" smtClean="0"/>
                        <a:t>0.73</a:t>
                      </a:r>
                      <a:endParaRPr lang="en-US" sz="1200" noProof="0" dirty="0"/>
                    </a:p>
                  </a:txBody>
                  <a:tcPr/>
                </a:tc>
                <a:tc>
                  <a:txBody>
                    <a:bodyPr/>
                    <a:lstStyle/>
                    <a:p>
                      <a:pPr algn="ctr"/>
                      <a:endParaRPr lang="en-US" sz="1200" b="1" noProof="0" dirty="0" smtClean="0"/>
                    </a:p>
                    <a:p>
                      <a:pPr algn="ctr"/>
                      <a:r>
                        <a:rPr lang="en-US" sz="1200" b="1" noProof="0" dirty="0" smtClean="0"/>
                        <a:t>1.21</a:t>
                      </a:r>
                    </a:p>
                    <a:p>
                      <a:pPr algn="ctr"/>
                      <a:r>
                        <a:rPr lang="en-US" sz="1200" b="1" noProof="0" dirty="0" smtClean="0"/>
                        <a:t>1.68</a:t>
                      </a:r>
                      <a:endParaRPr lang="en-US" sz="1200" b="1" noProof="0" dirty="0"/>
                    </a:p>
                  </a:txBody>
                  <a:tcPr/>
                </a:tc>
              </a:tr>
            </a:tbl>
          </a:graphicData>
        </a:graphic>
      </p:graphicFrame>
      <p:sp>
        <p:nvSpPr>
          <p:cNvPr id="2" name="ZoneTexte 1"/>
          <p:cNvSpPr txBox="1"/>
          <p:nvPr/>
        </p:nvSpPr>
        <p:spPr>
          <a:xfrm>
            <a:off x="5148064" y="980728"/>
            <a:ext cx="2736303" cy="307777"/>
          </a:xfrm>
          <a:prstGeom prst="rect">
            <a:avLst/>
          </a:prstGeom>
          <a:noFill/>
        </p:spPr>
        <p:txBody>
          <a:bodyPr wrap="square" rtlCol="0">
            <a:spAutoFit/>
          </a:bodyPr>
          <a:lstStyle/>
          <a:p>
            <a:r>
              <a:rPr lang="en-US" sz="1400" dirty="0" smtClean="0"/>
              <a:t>Desired structures:</a:t>
            </a:r>
            <a:endParaRPr lang="en-US" sz="1400" dirty="0"/>
          </a:p>
        </p:txBody>
      </p:sp>
      <p:sp>
        <p:nvSpPr>
          <p:cNvPr id="24" name="ZoneTexte 23"/>
          <p:cNvSpPr txBox="1"/>
          <p:nvPr/>
        </p:nvSpPr>
        <p:spPr>
          <a:xfrm>
            <a:off x="719348" y="5693075"/>
            <a:ext cx="4180075" cy="646331"/>
          </a:xfrm>
          <a:prstGeom prst="rect">
            <a:avLst/>
          </a:prstGeom>
          <a:noFill/>
        </p:spPr>
        <p:txBody>
          <a:bodyPr wrap="square" rtlCol="0">
            <a:spAutoFit/>
          </a:bodyPr>
          <a:lstStyle/>
          <a:p>
            <a:r>
              <a:rPr lang="en-US" dirty="0" smtClean="0">
                <a:solidFill>
                  <a:srgbClr val="FF0000"/>
                </a:solidFill>
              </a:rPr>
              <a:t>No knowledge of the material, </a:t>
            </a:r>
          </a:p>
          <a:p>
            <a:r>
              <a:rPr lang="en-US" dirty="0" smtClean="0">
                <a:solidFill>
                  <a:srgbClr val="FF0000"/>
                </a:solidFill>
              </a:rPr>
              <a:t>need to study its properties first!</a:t>
            </a:r>
            <a:endParaRPr lang="en-US" dirty="0">
              <a:solidFill>
                <a:srgbClr val="FF0000"/>
              </a:solidFill>
            </a:endParaRPr>
          </a:p>
        </p:txBody>
      </p:sp>
      <p:pic>
        <p:nvPicPr>
          <p:cNvPr id="3" name="Image 2"/>
          <p:cNvPicPr>
            <a:picLocks noChangeAspect="1"/>
          </p:cNvPicPr>
          <p:nvPr/>
        </p:nvPicPr>
        <p:blipFill rotWithShape="1">
          <a:blip r:embed="rId4">
            <a:extLst>
              <a:ext uri="{28A0092B-C50C-407E-A947-70E740481C1C}">
                <a14:useLocalDpi xmlns:a14="http://schemas.microsoft.com/office/drawing/2010/main" val="0"/>
              </a:ext>
            </a:extLst>
          </a:blip>
          <a:srcRect l="2160" t="3683" r="53995" b="19023"/>
          <a:stretch/>
        </p:blipFill>
        <p:spPr>
          <a:xfrm>
            <a:off x="4860032" y="3645024"/>
            <a:ext cx="3866068" cy="3024336"/>
          </a:xfrm>
          <a:prstGeom prst="rect">
            <a:avLst/>
          </a:prstGeom>
        </p:spPr>
      </p:pic>
      <p:sp>
        <p:nvSpPr>
          <p:cNvPr id="18" name="Rectangle 17"/>
          <p:cNvSpPr/>
          <p:nvPr/>
        </p:nvSpPr>
        <p:spPr bwMode="auto">
          <a:xfrm>
            <a:off x="4792733" y="6389778"/>
            <a:ext cx="412722" cy="265922"/>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5" name="Rectangle 24"/>
          <p:cNvSpPr/>
          <p:nvPr/>
        </p:nvSpPr>
        <p:spPr bwMode="auto">
          <a:xfrm rot="20316793">
            <a:off x="1856266" y="3536361"/>
            <a:ext cx="342538" cy="47855"/>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6" name="Rectangle 25"/>
          <p:cNvSpPr/>
          <p:nvPr/>
        </p:nvSpPr>
        <p:spPr bwMode="auto">
          <a:xfrm rot="20316793">
            <a:off x="1804447" y="3468196"/>
            <a:ext cx="223603"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7" name="Rectangle 26"/>
          <p:cNvSpPr/>
          <p:nvPr/>
        </p:nvSpPr>
        <p:spPr bwMode="auto">
          <a:xfrm rot="20316793">
            <a:off x="1924767" y="3615178"/>
            <a:ext cx="419310"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8" name="Rectangle 27"/>
          <p:cNvSpPr/>
          <p:nvPr/>
        </p:nvSpPr>
        <p:spPr bwMode="auto">
          <a:xfrm rot="20316793">
            <a:off x="1946744" y="3712724"/>
            <a:ext cx="529593"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9" name="Rectangle 28"/>
          <p:cNvSpPr/>
          <p:nvPr/>
        </p:nvSpPr>
        <p:spPr bwMode="auto">
          <a:xfrm rot="20316793">
            <a:off x="2016785" y="3759169"/>
            <a:ext cx="788178"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0" name="Rectangle 29"/>
          <p:cNvSpPr/>
          <p:nvPr/>
        </p:nvSpPr>
        <p:spPr bwMode="auto">
          <a:xfrm rot="20316793">
            <a:off x="2072352" y="3869353"/>
            <a:ext cx="788178"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1" name="Rectangle 30"/>
          <p:cNvSpPr/>
          <p:nvPr/>
        </p:nvSpPr>
        <p:spPr bwMode="auto">
          <a:xfrm rot="20316793">
            <a:off x="2153499" y="3958279"/>
            <a:ext cx="788178"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2" name="Rectangle 31"/>
          <p:cNvSpPr/>
          <p:nvPr/>
        </p:nvSpPr>
        <p:spPr bwMode="auto">
          <a:xfrm rot="20316793">
            <a:off x="2197770" y="4058110"/>
            <a:ext cx="788178"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3" name="Rectangle 32"/>
          <p:cNvSpPr/>
          <p:nvPr/>
        </p:nvSpPr>
        <p:spPr bwMode="auto">
          <a:xfrm rot="20316793">
            <a:off x="2244231" y="4154016"/>
            <a:ext cx="788178"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4" name="Rectangle 33"/>
          <p:cNvSpPr/>
          <p:nvPr/>
        </p:nvSpPr>
        <p:spPr bwMode="auto">
          <a:xfrm rot="20316793">
            <a:off x="2311174" y="4244192"/>
            <a:ext cx="788178"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5" name="Rectangle 34"/>
          <p:cNvSpPr/>
          <p:nvPr/>
        </p:nvSpPr>
        <p:spPr bwMode="auto">
          <a:xfrm rot="20316793">
            <a:off x="2388188" y="4335900"/>
            <a:ext cx="788178"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6" name="Rectangle 35"/>
          <p:cNvSpPr/>
          <p:nvPr/>
        </p:nvSpPr>
        <p:spPr bwMode="auto">
          <a:xfrm rot="20316793">
            <a:off x="2555534" y="4410915"/>
            <a:ext cx="692697"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7" name="Rectangle 36"/>
          <p:cNvSpPr/>
          <p:nvPr/>
        </p:nvSpPr>
        <p:spPr bwMode="auto">
          <a:xfrm rot="20316793">
            <a:off x="2720582" y="4493346"/>
            <a:ext cx="547209"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8" name="Rectangle 37"/>
          <p:cNvSpPr/>
          <p:nvPr/>
        </p:nvSpPr>
        <p:spPr bwMode="auto">
          <a:xfrm rot="20316793">
            <a:off x="2930602" y="4541269"/>
            <a:ext cx="407404"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9" name="Rectangle 38"/>
          <p:cNvSpPr/>
          <p:nvPr/>
        </p:nvSpPr>
        <p:spPr bwMode="auto">
          <a:xfrm rot="20316793">
            <a:off x="1767834" y="3378787"/>
            <a:ext cx="102315" cy="45719"/>
          </a:xfrm>
          <a:prstGeom prst="rect">
            <a:avLst/>
          </a:prstGeom>
          <a:solidFill>
            <a:srgbClr val="FFC000"/>
          </a:solidFill>
          <a:ln w="952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cxnSp>
        <p:nvCxnSpPr>
          <p:cNvPr id="6" name="Connecteur droit 5"/>
          <p:cNvCxnSpPr/>
          <p:nvPr/>
        </p:nvCxnSpPr>
        <p:spPr>
          <a:xfrm>
            <a:off x="2483768" y="2633259"/>
            <a:ext cx="0" cy="2091885"/>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bwMode="auto">
          <a:xfrm>
            <a:off x="2415856" y="4161516"/>
            <a:ext cx="112493" cy="115685"/>
          </a:xfrm>
          <a:prstGeom prst="ellipse">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3" name="Rectangle à coins arrondis 42"/>
          <p:cNvSpPr/>
          <p:nvPr/>
        </p:nvSpPr>
        <p:spPr bwMode="auto">
          <a:xfrm rot="5400000">
            <a:off x="5184067" y="2888944"/>
            <a:ext cx="3240362" cy="4320480"/>
          </a:xfrm>
          <a:prstGeom prst="wedgeRoundRectCallout">
            <a:avLst>
              <a:gd name="adj1" fmla="val -19328"/>
              <a:gd name="adj2" fmla="val 57890"/>
              <a:gd name="adj3" fmla="val 16667"/>
            </a:avLst>
          </a:prstGeom>
          <a:no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44" name="Imag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907" y="-1065625"/>
            <a:ext cx="4312600" cy="3049686"/>
          </a:xfrm>
          <a:prstGeom prst="rect">
            <a:avLst/>
          </a:prstGeom>
        </p:spPr>
      </p:pic>
      <p:sp>
        <p:nvSpPr>
          <p:cNvPr id="45" name="Ellipse 44"/>
          <p:cNvSpPr/>
          <p:nvPr/>
        </p:nvSpPr>
        <p:spPr bwMode="auto">
          <a:xfrm>
            <a:off x="716001" y="3810732"/>
            <a:ext cx="576064" cy="288032"/>
          </a:xfrm>
          <a:prstGeom prst="ellipse">
            <a:avLst/>
          </a:prstGeom>
          <a:noFill/>
          <a:ln w="2857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6" name="Ellipse 45"/>
          <p:cNvSpPr/>
          <p:nvPr/>
        </p:nvSpPr>
        <p:spPr bwMode="auto">
          <a:xfrm>
            <a:off x="819650" y="3868846"/>
            <a:ext cx="112493" cy="115685"/>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cxnSp>
        <p:nvCxnSpPr>
          <p:cNvPr id="47" name="Connecteur droit 46"/>
          <p:cNvCxnSpPr/>
          <p:nvPr/>
        </p:nvCxnSpPr>
        <p:spPr>
          <a:xfrm>
            <a:off x="887196" y="2628586"/>
            <a:ext cx="4462" cy="2110236"/>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2517693" y="4007864"/>
            <a:ext cx="792088" cy="307777"/>
          </a:xfrm>
          <a:prstGeom prst="rect">
            <a:avLst/>
          </a:prstGeom>
          <a:noFill/>
        </p:spPr>
        <p:txBody>
          <a:bodyPr wrap="square" rtlCol="0">
            <a:spAutoFit/>
          </a:bodyPr>
          <a:lstStyle/>
          <a:p>
            <a:r>
              <a:rPr lang="en-US" sz="1400" b="1" dirty="0" err="1" smtClean="0"/>
              <a:t>GaSb</a:t>
            </a:r>
            <a:endParaRPr lang="en-US" sz="1400" b="1" dirty="0"/>
          </a:p>
        </p:txBody>
      </p:sp>
      <p:sp>
        <p:nvSpPr>
          <p:cNvPr id="49" name="ZoneTexte 48"/>
          <p:cNvSpPr txBox="1"/>
          <p:nvPr/>
        </p:nvSpPr>
        <p:spPr>
          <a:xfrm>
            <a:off x="891437" y="3823300"/>
            <a:ext cx="467571" cy="307777"/>
          </a:xfrm>
          <a:prstGeom prst="rect">
            <a:avLst/>
          </a:prstGeom>
          <a:noFill/>
        </p:spPr>
        <p:txBody>
          <a:bodyPr wrap="square" rtlCol="0">
            <a:spAutoFit/>
          </a:bodyPr>
          <a:lstStyle/>
          <a:p>
            <a:r>
              <a:rPr lang="en-US" sz="1400" b="1" dirty="0" smtClean="0"/>
              <a:t>Si</a:t>
            </a:r>
            <a:endParaRPr lang="en-US" sz="1400" b="1" dirty="0"/>
          </a:p>
        </p:txBody>
      </p:sp>
    </p:spTree>
    <p:extLst>
      <p:ext uri="{BB962C8B-B14F-4D97-AF65-F5344CB8AC3E}">
        <p14:creationId xmlns:p14="http://schemas.microsoft.com/office/powerpoint/2010/main" val="3271231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7349" y="1146632"/>
            <a:ext cx="9143999" cy="994172"/>
          </a:xfrm>
        </p:spPr>
        <p:txBody>
          <a:bodyPr/>
          <a:lstStyle/>
          <a:p>
            <a:r>
              <a:rPr lang="fr-FR" sz="2800" dirty="0" smtClean="0">
                <a:solidFill>
                  <a:srgbClr val="091860"/>
                </a:solidFill>
              </a:rPr>
              <a:t>Project 2: </a:t>
            </a:r>
            <a:r>
              <a:rPr lang="fr-FR" sz="2800" dirty="0" err="1" smtClean="0">
                <a:solidFill>
                  <a:srgbClr val="091860"/>
                </a:solidFill>
              </a:rPr>
              <a:t>InP</a:t>
            </a:r>
            <a:r>
              <a:rPr lang="fr-FR" sz="2800" dirty="0" smtClean="0">
                <a:solidFill>
                  <a:srgbClr val="091860"/>
                </a:solidFill>
              </a:rPr>
              <a:t> </a:t>
            </a:r>
            <a:r>
              <a:rPr lang="fr-FR" sz="2800" dirty="0" err="1" smtClean="0">
                <a:solidFill>
                  <a:srgbClr val="091860"/>
                </a:solidFill>
              </a:rPr>
              <a:t>templates</a:t>
            </a:r>
            <a:r>
              <a:rPr lang="fr-FR" sz="2800" dirty="0" smtClean="0">
                <a:solidFill>
                  <a:srgbClr val="091860"/>
                </a:solidFill>
              </a:rPr>
              <a:t> onto Si</a:t>
            </a:r>
            <a:endParaRPr lang="fr-FR" sz="2800" dirty="0">
              <a:solidFill>
                <a:srgbClr val="091860"/>
              </a:solidFill>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664" y="2198423"/>
            <a:ext cx="3497056" cy="2562407"/>
          </a:xfrm>
        </p:spPr>
      </p:pic>
      <p:sp>
        <p:nvSpPr>
          <p:cNvPr id="30" name="ZoneTexte 29"/>
          <p:cNvSpPr txBox="1"/>
          <p:nvPr/>
        </p:nvSpPr>
        <p:spPr>
          <a:xfrm>
            <a:off x="179512" y="5343599"/>
            <a:ext cx="2276064" cy="461665"/>
          </a:xfrm>
          <a:prstGeom prst="rect">
            <a:avLst/>
          </a:prstGeom>
          <a:noFill/>
        </p:spPr>
        <p:txBody>
          <a:bodyPr wrap="square" rtlCol="0">
            <a:spAutoFit/>
          </a:bodyPr>
          <a:lstStyle/>
          <a:p>
            <a:r>
              <a:rPr lang="fr-FR" sz="2400" b="1" dirty="0">
                <a:solidFill>
                  <a:schemeClr val="accent1"/>
                </a:solidFill>
              </a:rPr>
              <a:t>Ga</a:t>
            </a:r>
            <a:r>
              <a:rPr lang="fr-FR" sz="2400" b="1" baseline="-25000" dirty="0">
                <a:solidFill>
                  <a:schemeClr val="accent1"/>
                </a:solidFill>
              </a:rPr>
              <a:t>0,47</a:t>
            </a:r>
            <a:r>
              <a:rPr lang="fr-FR" sz="2400" b="1" dirty="0">
                <a:solidFill>
                  <a:schemeClr val="accent1"/>
                </a:solidFill>
              </a:rPr>
              <a:t>In</a:t>
            </a:r>
            <a:r>
              <a:rPr lang="fr-FR" sz="2400" b="1" baseline="-25000" dirty="0">
                <a:solidFill>
                  <a:schemeClr val="accent1"/>
                </a:solidFill>
              </a:rPr>
              <a:t>0,53</a:t>
            </a:r>
            <a:r>
              <a:rPr lang="fr-FR" sz="2400" b="1" dirty="0">
                <a:solidFill>
                  <a:schemeClr val="accent1"/>
                </a:solidFill>
              </a:rPr>
              <a:t>As</a:t>
            </a:r>
            <a:endParaRPr lang="fr-FR" sz="2400" b="1" baseline="-25000" dirty="0">
              <a:solidFill>
                <a:schemeClr val="accent1"/>
              </a:solidFill>
            </a:endParaRPr>
          </a:p>
        </p:txBody>
      </p:sp>
      <p:cxnSp>
        <p:nvCxnSpPr>
          <p:cNvPr id="31" name="Connecteur droit avec flèche 30"/>
          <p:cNvCxnSpPr>
            <a:stCxn id="30" idx="0"/>
          </p:cNvCxnSpPr>
          <p:nvPr/>
        </p:nvCxnSpPr>
        <p:spPr>
          <a:xfrm flipV="1">
            <a:off x="1317544" y="3951513"/>
            <a:ext cx="586898" cy="13920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Espace réservé du numéro de diapositive 2"/>
          <p:cNvSpPr>
            <a:spLocks noGrp="1"/>
          </p:cNvSpPr>
          <p:nvPr>
            <p:ph type="sldNum" sz="quarter" idx="12"/>
          </p:nvPr>
        </p:nvSpPr>
        <p:spPr>
          <a:xfrm>
            <a:off x="1356714" y="6365564"/>
            <a:ext cx="2057400" cy="365125"/>
          </a:xfrm>
        </p:spPr>
        <p:txBody>
          <a:bodyPr/>
          <a:lstStyle/>
          <a:p>
            <a:r>
              <a:rPr lang="fr-FR" dirty="0">
                <a:solidFill>
                  <a:schemeClr val="tx1">
                    <a:lumMod val="65000"/>
                    <a:lumOff val="35000"/>
                  </a:schemeClr>
                </a:solidFill>
              </a:rPr>
              <a:t>8</a:t>
            </a:r>
          </a:p>
        </p:txBody>
      </p:sp>
      <p:pic>
        <p:nvPicPr>
          <p:cNvPr id="17" name="Imag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32535"/>
            <a:ext cx="1787268" cy="856197"/>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1060846"/>
            <a:ext cx="4312600" cy="3049686"/>
          </a:xfrm>
          <a:prstGeom prst="rect">
            <a:avLst/>
          </a:prstGeom>
        </p:spPr>
      </p:pic>
      <p:sp>
        <p:nvSpPr>
          <p:cNvPr id="5" name="ZoneTexte 4"/>
          <p:cNvSpPr txBox="1"/>
          <p:nvPr/>
        </p:nvSpPr>
        <p:spPr>
          <a:xfrm>
            <a:off x="4775848" y="1919088"/>
            <a:ext cx="4247715" cy="2031325"/>
          </a:xfrm>
          <a:prstGeom prst="rect">
            <a:avLst/>
          </a:prstGeom>
          <a:noFill/>
        </p:spPr>
        <p:txBody>
          <a:bodyPr wrap="square" rtlCol="0">
            <a:spAutoFit/>
          </a:bodyPr>
          <a:lstStyle/>
          <a:p>
            <a:r>
              <a:rPr lang="en-US" dirty="0" err="1" smtClean="0"/>
              <a:t>InP</a:t>
            </a:r>
            <a:r>
              <a:rPr lang="en-US" dirty="0" smtClean="0"/>
              <a:t>-based solar cells integrated onto Si.</a:t>
            </a:r>
          </a:p>
          <a:p>
            <a:r>
              <a:rPr lang="en-US" dirty="0" smtClean="0"/>
              <a:t> </a:t>
            </a:r>
          </a:p>
          <a:p>
            <a:r>
              <a:rPr lang="en-US" dirty="0"/>
              <a:t>N</a:t>
            </a:r>
            <a:r>
              <a:rPr lang="en-US" dirty="0" smtClean="0"/>
              <a:t>ucleation of an </a:t>
            </a:r>
            <a:r>
              <a:rPr lang="en-US" dirty="0" err="1" smtClean="0"/>
              <a:t>InP</a:t>
            </a:r>
            <a:r>
              <a:rPr lang="en-US" dirty="0" smtClean="0"/>
              <a:t>-lattice matched buffer on Si:</a:t>
            </a:r>
          </a:p>
          <a:p>
            <a:pPr marL="742950" lvl="1" indent="-285750">
              <a:buFont typeface="Arial" panose="020B0604020202020204" pitchFamily="34" charset="0"/>
              <a:buChar char="•"/>
            </a:pPr>
            <a:r>
              <a:rPr lang="en-US" dirty="0" smtClean="0"/>
              <a:t>Lattice mismatch</a:t>
            </a:r>
          </a:p>
          <a:p>
            <a:pPr marL="742950" lvl="1" indent="-285750">
              <a:buFont typeface="Arial" panose="020B0604020202020204" pitchFamily="34" charset="0"/>
              <a:buChar char="•"/>
            </a:pPr>
            <a:r>
              <a:rPr lang="en-US" dirty="0" smtClean="0"/>
              <a:t>Polar/non polar interface</a:t>
            </a:r>
          </a:p>
          <a:p>
            <a:pPr marL="742950" lvl="1" indent="-285750">
              <a:buFont typeface="Arial" panose="020B0604020202020204" pitchFamily="34" charset="0"/>
              <a:buChar char="•"/>
            </a:pPr>
            <a:r>
              <a:rPr lang="en-US" dirty="0" smtClean="0"/>
              <a:t>Thermal expansion</a:t>
            </a:r>
            <a:endParaRPr lang="en-US" dirty="0"/>
          </a:p>
        </p:txBody>
      </p:sp>
      <p:sp>
        <p:nvSpPr>
          <p:cNvPr id="7" name="Ellipse 6"/>
          <p:cNvSpPr/>
          <p:nvPr/>
        </p:nvSpPr>
        <p:spPr bwMode="auto">
          <a:xfrm>
            <a:off x="780650" y="3446005"/>
            <a:ext cx="576064" cy="288032"/>
          </a:xfrm>
          <a:prstGeom prst="ellipse">
            <a:avLst/>
          </a:prstGeom>
          <a:noFill/>
          <a:ln w="2857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0" name="Flèche droite 9"/>
          <p:cNvSpPr/>
          <p:nvPr/>
        </p:nvSpPr>
        <p:spPr bwMode="auto">
          <a:xfrm>
            <a:off x="4162817" y="2519252"/>
            <a:ext cx="406504" cy="255073"/>
          </a:xfrm>
          <a:prstGeom prst="rightArrow">
            <a:avLst/>
          </a:prstGeom>
          <a:solidFill>
            <a:srgbClr val="C00000"/>
          </a:solidFill>
          <a:ln>
            <a:solidFill>
              <a:srgbClr val="C00000"/>
            </a:solid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cxnSp>
        <p:nvCxnSpPr>
          <p:cNvPr id="25" name="Connecteur droit 24"/>
          <p:cNvCxnSpPr/>
          <p:nvPr/>
        </p:nvCxnSpPr>
        <p:spPr>
          <a:xfrm flipH="1">
            <a:off x="1964301" y="2263859"/>
            <a:ext cx="118" cy="2110236"/>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6" name="Ellipse 25"/>
          <p:cNvSpPr/>
          <p:nvPr/>
        </p:nvSpPr>
        <p:spPr bwMode="auto">
          <a:xfrm>
            <a:off x="884299" y="3504119"/>
            <a:ext cx="112493" cy="115685"/>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cxnSp>
        <p:nvCxnSpPr>
          <p:cNvPr id="27" name="Connecteur droit 26"/>
          <p:cNvCxnSpPr/>
          <p:nvPr/>
        </p:nvCxnSpPr>
        <p:spPr>
          <a:xfrm>
            <a:off x="951845" y="2263859"/>
            <a:ext cx="4462" cy="2110236"/>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28" name="Ellipse 27"/>
          <p:cNvSpPr/>
          <p:nvPr/>
        </p:nvSpPr>
        <p:spPr bwMode="auto">
          <a:xfrm>
            <a:off x="1892411" y="3763820"/>
            <a:ext cx="112493" cy="115685"/>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3" name="Ellipse 32"/>
          <p:cNvSpPr/>
          <p:nvPr/>
        </p:nvSpPr>
        <p:spPr bwMode="auto">
          <a:xfrm>
            <a:off x="1892411" y="3288095"/>
            <a:ext cx="112493" cy="115685"/>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4310432"/>
            <a:ext cx="3282648" cy="242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2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5436096" y="5084468"/>
            <a:ext cx="2664296" cy="686559"/>
          </a:xfrm>
          <a:prstGeom prst="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52" name="Rectangle 51"/>
          <p:cNvSpPr/>
          <p:nvPr/>
        </p:nvSpPr>
        <p:spPr bwMode="auto">
          <a:xfrm>
            <a:off x="2879813" y="3716316"/>
            <a:ext cx="2916322" cy="1056696"/>
          </a:xfrm>
          <a:prstGeom prst="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51" name="Rectangle 50"/>
          <p:cNvSpPr/>
          <p:nvPr/>
        </p:nvSpPr>
        <p:spPr bwMode="auto">
          <a:xfrm>
            <a:off x="792088" y="2708204"/>
            <a:ext cx="2123728" cy="743780"/>
          </a:xfrm>
          <a:prstGeom prst="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4" name="Espace réservé du contenu 2"/>
          <p:cNvSpPr txBox="1">
            <a:spLocks/>
          </p:cNvSpPr>
          <p:nvPr/>
        </p:nvSpPr>
        <p:spPr>
          <a:xfrm>
            <a:off x="2843808" y="3788324"/>
            <a:ext cx="2952327" cy="1058589"/>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indent="-285750"/>
            <a:r>
              <a:rPr lang="en-US" sz="1800" kern="0" dirty="0"/>
              <a:t>D</a:t>
            </a:r>
            <a:r>
              <a:rPr lang="en-US" sz="1800" kern="0" dirty="0" smtClean="0"/>
              <a:t>evice processing &amp; characterization</a:t>
            </a:r>
          </a:p>
          <a:p>
            <a:pPr indent="-285750"/>
            <a:r>
              <a:rPr lang="en-US" sz="1800" kern="0" dirty="0"/>
              <a:t>I</a:t>
            </a:r>
            <a:r>
              <a:rPr lang="en-US" sz="1800" kern="0" dirty="0" smtClean="0"/>
              <a:t>ntegration onto Silicon</a:t>
            </a:r>
          </a:p>
        </p:txBody>
      </p:sp>
      <p:sp>
        <p:nvSpPr>
          <p:cNvPr id="36" name="Espace réservé du contenu 2"/>
          <p:cNvSpPr txBox="1">
            <a:spLocks/>
          </p:cNvSpPr>
          <p:nvPr/>
        </p:nvSpPr>
        <p:spPr>
          <a:xfrm>
            <a:off x="107504" y="980012"/>
            <a:ext cx="3816424" cy="43276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marL="0" indent="0">
              <a:buNone/>
            </a:pPr>
            <a:r>
              <a:rPr lang="en-US" sz="2800" b="1" u="sng" kern="0" dirty="0" smtClean="0"/>
              <a:t>Project timeline</a:t>
            </a:r>
            <a:endParaRPr lang="en-US" b="1" u="sng" kern="0" dirty="0" smtClean="0"/>
          </a:p>
        </p:txBody>
      </p:sp>
      <p:sp>
        <p:nvSpPr>
          <p:cNvPr id="5" name="Flèche droite 4"/>
          <p:cNvSpPr/>
          <p:nvPr/>
        </p:nvSpPr>
        <p:spPr bwMode="auto">
          <a:xfrm>
            <a:off x="555394" y="1268760"/>
            <a:ext cx="7992888" cy="1483325"/>
          </a:xfrm>
          <a:prstGeom prst="rightArrow">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1" name="Espace réservé du numéro de diapositive 3"/>
          <p:cNvSpPr txBox="1">
            <a:spLocks/>
          </p:cNvSpPr>
          <p:nvPr/>
        </p:nvSpPr>
        <p:spPr>
          <a:xfrm>
            <a:off x="6475040" y="6376243"/>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65000"/>
                    <a:lumOff val="35000"/>
                  </a:schemeClr>
                </a:solidFill>
              </a:rPr>
              <a:t>9</a:t>
            </a:r>
          </a:p>
        </p:txBody>
      </p:sp>
      <p:cxnSp>
        <p:nvCxnSpPr>
          <p:cNvPr id="8" name="Connecteur droit 7"/>
          <p:cNvCxnSpPr/>
          <p:nvPr/>
        </p:nvCxnSpPr>
        <p:spPr bwMode="auto">
          <a:xfrm>
            <a:off x="3059832" y="1628084"/>
            <a:ext cx="0" cy="770415"/>
          </a:xfrm>
          <a:prstGeom prst="line">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cxnSp>
      <p:cxnSp>
        <p:nvCxnSpPr>
          <p:cNvPr id="29" name="Connecteur droit 28"/>
          <p:cNvCxnSpPr>
            <a:endCxn id="51" idx="0"/>
          </p:cNvCxnSpPr>
          <p:nvPr/>
        </p:nvCxnSpPr>
        <p:spPr bwMode="auto">
          <a:xfrm>
            <a:off x="1852936" y="2398499"/>
            <a:ext cx="1016" cy="309705"/>
          </a:xfrm>
          <a:prstGeom prst="line">
            <a:avLst/>
          </a:prstGeom>
          <a:ln>
            <a:prstDash val="dash"/>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sp>
        <p:nvSpPr>
          <p:cNvPr id="30" name="Espace réservé du contenu 2"/>
          <p:cNvSpPr txBox="1">
            <a:spLocks/>
          </p:cNvSpPr>
          <p:nvPr/>
        </p:nvSpPr>
        <p:spPr>
          <a:xfrm>
            <a:off x="5436096" y="5100856"/>
            <a:ext cx="2880320" cy="648641"/>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indent="-285750"/>
            <a:r>
              <a:rPr lang="en-US" sz="1800" kern="0" dirty="0" smtClean="0"/>
              <a:t>Epitaxy &amp; processing improvements</a:t>
            </a:r>
          </a:p>
        </p:txBody>
      </p:sp>
      <p:sp>
        <p:nvSpPr>
          <p:cNvPr id="32" name="Espace réservé du contenu 2"/>
          <p:cNvSpPr txBox="1">
            <a:spLocks/>
          </p:cNvSpPr>
          <p:nvPr/>
        </p:nvSpPr>
        <p:spPr>
          <a:xfrm>
            <a:off x="720080" y="2813807"/>
            <a:ext cx="2267744" cy="681342"/>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indent="-285750"/>
            <a:r>
              <a:rPr lang="en-US" sz="1800" kern="0" dirty="0" smtClean="0"/>
              <a:t>Epitaxy of novel III-Sb materials</a:t>
            </a:r>
          </a:p>
        </p:txBody>
      </p:sp>
      <p:cxnSp>
        <p:nvCxnSpPr>
          <p:cNvPr id="35" name="Connecteur droit 34"/>
          <p:cNvCxnSpPr>
            <a:endCxn id="52" idx="0"/>
          </p:cNvCxnSpPr>
          <p:nvPr/>
        </p:nvCxnSpPr>
        <p:spPr bwMode="auto">
          <a:xfrm>
            <a:off x="4337974" y="2414887"/>
            <a:ext cx="0" cy="1301429"/>
          </a:xfrm>
          <a:prstGeom prst="line">
            <a:avLst/>
          </a:prstGeom>
          <a:ln>
            <a:prstDash val="dash"/>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cxnSp>
        <p:nvCxnSpPr>
          <p:cNvPr id="39" name="Connecteur droit 38"/>
          <p:cNvCxnSpPr/>
          <p:nvPr/>
        </p:nvCxnSpPr>
        <p:spPr bwMode="auto">
          <a:xfrm>
            <a:off x="5652120" y="1628084"/>
            <a:ext cx="0" cy="770415"/>
          </a:xfrm>
          <a:prstGeom prst="line">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cxnSp>
      <p:cxnSp>
        <p:nvCxnSpPr>
          <p:cNvPr id="40" name="Connecteur droit 39"/>
          <p:cNvCxnSpPr>
            <a:endCxn id="30" idx="0"/>
          </p:cNvCxnSpPr>
          <p:nvPr/>
        </p:nvCxnSpPr>
        <p:spPr bwMode="auto">
          <a:xfrm>
            <a:off x="6876256" y="2414887"/>
            <a:ext cx="0" cy="2685969"/>
          </a:xfrm>
          <a:prstGeom prst="line">
            <a:avLst/>
          </a:prstGeom>
          <a:ln>
            <a:prstDash val="dash"/>
            <a:headEnd type="none" w="med" len="med"/>
            <a:tailEnd type="none" w="med" len="med"/>
          </a:ln>
          <a:extLst/>
        </p:spPr>
        <p:style>
          <a:lnRef idx="1">
            <a:schemeClr val="accent5"/>
          </a:lnRef>
          <a:fillRef idx="0">
            <a:schemeClr val="accent5"/>
          </a:fillRef>
          <a:effectRef idx="0">
            <a:schemeClr val="accent5"/>
          </a:effectRef>
          <a:fontRef idx="minor">
            <a:schemeClr val="tx1"/>
          </a:fontRef>
        </p:style>
      </p:cxnSp>
      <p:sp>
        <p:nvSpPr>
          <p:cNvPr id="48" name="ZoneTexte 47"/>
          <p:cNvSpPr txBox="1"/>
          <p:nvPr/>
        </p:nvSpPr>
        <p:spPr>
          <a:xfrm>
            <a:off x="1115616" y="1772100"/>
            <a:ext cx="1368152" cy="461665"/>
          </a:xfrm>
          <a:prstGeom prst="rect">
            <a:avLst/>
          </a:prstGeom>
          <a:noFill/>
        </p:spPr>
        <p:txBody>
          <a:bodyPr wrap="square" rtlCol="0">
            <a:spAutoFit/>
          </a:bodyPr>
          <a:lstStyle/>
          <a:p>
            <a:pPr algn="ctr"/>
            <a:r>
              <a:rPr lang="en-US" sz="2400" dirty="0" smtClean="0">
                <a:ln w="3175">
                  <a:noFill/>
                </a:ln>
                <a:solidFill>
                  <a:srgbClr val="091860"/>
                </a:solidFill>
              </a:rPr>
              <a:t>Year 1</a:t>
            </a:r>
            <a:endParaRPr lang="en-US" sz="2400" dirty="0">
              <a:ln w="3175">
                <a:noFill/>
              </a:ln>
              <a:solidFill>
                <a:srgbClr val="091860"/>
              </a:solidFill>
            </a:endParaRPr>
          </a:p>
        </p:txBody>
      </p:sp>
      <p:sp>
        <p:nvSpPr>
          <p:cNvPr id="49" name="ZoneTexte 48"/>
          <p:cNvSpPr txBox="1"/>
          <p:nvPr/>
        </p:nvSpPr>
        <p:spPr>
          <a:xfrm>
            <a:off x="3671900" y="1772099"/>
            <a:ext cx="1368152" cy="461665"/>
          </a:xfrm>
          <a:prstGeom prst="rect">
            <a:avLst/>
          </a:prstGeom>
          <a:noFill/>
        </p:spPr>
        <p:txBody>
          <a:bodyPr wrap="square" rtlCol="0">
            <a:spAutoFit/>
          </a:bodyPr>
          <a:lstStyle/>
          <a:p>
            <a:pPr algn="ctr"/>
            <a:r>
              <a:rPr lang="en-US" sz="2400" dirty="0" smtClean="0">
                <a:ln w="3175">
                  <a:noFill/>
                </a:ln>
                <a:solidFill>
                  <a:srgbClr val="091860"/>
                </a:solidFill>
              </a:rPr>
              <a:t>Year 2</a:t>
            </a:r>
            <a:endParaRPr lang="en-US" sz="2400" dirty="0">
              <a:ln w="3175">
                <a:noFill/>
              </a:ln>
              <a:solidFill>
                <a:srgbClr val="091860"/>
              </a:solidFill>
            </a:endParaRPr>
          </a:p>
        </p:txBody>
      </p:sp>
      <p:sp>
        <p:nvSpPr>
          <p:cNvPr id="50" name="ZoneTexte 49"/>
          <p:cNvSpPr txBox="1"/>
          <p:nvPr/>
        </p:nvSpPr>
        <p:spPr>
          <a:xfrm>
            <a:off x="6192180" y="1767244"/>
            <a:ext cx="1368152" cy="461665"/>
          </a:xfrm>
          <a:prstGeom prst="rect">
            <a:avLst/>
          </a:prstGeom>
          <a:noFill/>
        </p:spPr>
        <p:txBody>
          <a:bodyPr wrap="square" rtlCol="0">
            <a:spAutoFit/>
          </a:bodyPr>
          <a:lstStyle/>
          <a:p>
            <a:pPr algn="ctr"/>
            <a:r>
              <a:rPr lang="en-US" sz="2400" dirty="0" smtClean="0">
                <a:ln w="3175">
                  <a:noFill/>
                </a:ln>
                <a:solidFill>
                  <a:srgbClr val="091860"/>
                </a:solidFill>
              </a:rPr>
              <a:t>Year 3</a:t>
            </a:r>
            <a:endParaRPr lang="en-US" sz="2400" dirty="0">
              <a:ln w="3175">
                <a:noFill/>
              </a:ln>
              <a:solidFill>
                <a:srgbClr val="091860"/>
              </a:solidFill>
            </a:endParaRPr>
          </a:p>
        </p:txBody>
      </p:sp>
    </p:spTree>
    <p:extLst>
      <p:ext uri="{BB962C8B-B14F-4D97-AF65-F5344CB8AC3E}">
        <p14:creationId xmlns:p14="http://schemas.microsoft.com/office/powerpoint/2010/main" val="151764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contenu 2"/>
          <p:cNvSpPr txBox="1">
            <a:spLocks/>
          </p:cNvSpPr>
          <p:nvPr/>
        </p:nvSpPr>
        <p:spPr>
          <a:xfrm>
            <a:off x="-36512" y="908720"/>
            <a:ext cx="3096343" cy="43276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marL="0" indent="0">
              <a:buNone/>
            </a:pPr>
            <a:r>
              <a:rPr lang="en-US" sz="2800" b="1" u="sng" kern="0" dirty="0" smtClean="0"/>
              <a:t>Outcome</a:t>
            </a:r>
            <a:endParaRPr lang="en-US" b="1" u="sng" kern="0" dirty="0" smtClean="0"/>
          </a:p>
        </p:txBody>
      </p:sp>
      <p:sp>
        <p:nvSpPr>
          <p:cNvPr id="3" name="Espace réservé du numéro de diapositive 8"/>
          <p:cNvSpPr txBox="1">
            <a:spLocks/>
          </p:cNvSpPr>
          <p:nvPr/>
        </p:nvSpPr>
        <p:spPr>
          <a:xfrm>
            <a:off x="1475656" y="620053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1">
                    <a:lumMod val="65000"/>
                    <a:lumOff val="35000"/>
                  </a:schemeClr>
                </a:solidFill>
              </a:rPr>
              <a:t>10</a:t>
            </a:r>
            <a:endParaRPr lang="fr-FR" dirty="0">
              <a:solidFill>
                <a:schemeClr val="tx1">
                  <a:lumMod val="65000"/>
                  <a:lumOff val="35000"/>
                </a:schemeClr>
              </a:solidFill>
            </a:endParaRP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51597" b="16279"/>
          <a:stretch/>
        </p:blipFill>
        <p:spPr>
          <a:xfrm>
            <a:off x="5508104" y="3501008"/>
            <a:ext cx="3377547" cy="2592288"/>
          </a:xfrm>
          <a:prstGeom prst="rect">
            <a:avLst/>
          </a:prstGeom>
        </p:spPr>
      </p:pic>
      <p:sp>
        <p:nvSpPr>
          <p:cNvPr id="6" name="Espace réservé du contenu 2"/>
          <p:cNvSpPr txBox="1">
            <a:spLocks/>
          </p:cNvSpPr>
          <p:nvPr/>
        </p:nvSpPr>
        <p:spPr>
          <a:xfrm>
            <a:off x="55205" y="1484784"/>
            <a:ext cx="4228763" cy="45005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r>
              <a:rPr lang="en-US" sz="1800" kern="0" dirty="0"/>
              <a:t>Project </a:t>
            </a:r>
            <a:r>
              <a:rPr lang="en-US" sz="1800" kern="0" dirty="0" smtClean="0"/>
              <a:t>1: </a:t>
            </a:r>
            <a:r>
              <a:rPr lang="en-US" sz="1800" kern="0" dirty="0" err="1" smtClean="0"/>
              <a:t>AlInAsSb</a:t>
            </a:r>
            <a:r>
              <a:rPr lang="en-US" sz="1800" kern="0" dirty="0" smtClean="0"/>
              <a:t> cells</a:t>
            </a:r>
            <a:endParaRPr lang="en-US" sz="1800" kern="0" dirty="0"/>
          </a:p>
          <a:p>
            <a:pPr lvl="1">
              <a:buFont typeface="Wingdings" panose="05000000000000000000" pitchFamily="2" charset="2"/>
              <a:buChar char="ü"/>
            </a:pPr>
            <a:r>
              <a:rPr lang="en-US" sz="1400" kern="0" dirty="0"/>
              <a:t>Successful and reproducible epitaxy of </a:t>
            </a:r>
            <a:r>
              <a:rPr lang="en-US" sz="1400" kern="0" dirty="0" smtClean="0"/>
              <a:t>a novel material (</a:t>
            </a:r>
            <a:r>
              <a:rPr lang="en-US" sz="1400" kern="0" dirty="0" err="1" smtClean="0"/>
              <a:t>AlInAsSb</a:t>
            </a:r>
            <a:r>
              <a:rPr lang="en-US" sz="1400" kern="0" dirty="0" smtClean="0"/>
              <a:t>)</a:t>
            </a:r>
            <a:endParaRPr lang="en-US" sz="1400" kern="0" dirty="0"/>
          </a:p>
          <a:p>
            <a:pPr lvl="1">
              <a:buFont typeface="Wingdings" panose="05000000000000000000" pitchFamily="2" charset="2"/>
              <a:buChar char="ü"/>
            </a:pPr>
            <a:r>
              <a:rPr lang="en-US" sz="1400" kern="0" dirty="0"/>
              <a:t>Study of the </a:t>
            </a:r>
            <a:r>
              <a:rPr lang="en-US" sz="1400" kern="0" dirty="0" smtClean="0"/>
              <a:t>bandgap, comparison to literature models</a:t>
            </a:r>
            <a:endParaRPr lang="en-US" sz="1400" kern="0" dirty="0"/>
          </a:p>
          <a:p>
            <a:endParaRPr lang="en-US" sz="1200" kern="0" dirty="0"/>
          </a:p>
          <a:p>
            <a:r>
              <a:rPr lang="en-US" sz="1800" kern="0" dirty="0"/>
              <a:t>Project </a:t>
            </a:r>
            <a:r>
              <a:rPr lang="en-US" sz="1800" kern="0" dirty="0" smtClean="0"/>
              <a:t>2: </a:t>
            </a:r>
            <a:r>
              <a:rPr lang="en-US" sz="1800" kern="0" dirty="0" err="1" smtClean="0"/>
              <a:t>InP</a:t>
            </a:r>
            <a:r>
              <a:rPr lang="en-US" sz="1800" kern="0" dirty="0" smtClean="0"/>
              <a:t> templates</a:t>
            </a:r>
            <a:endParaRPr lang="en-US" sz="1800" kern="0" dirty="0"/>
          </a:p>
          <a:p>
            <a:pPr lvl="1">
              <a:buFont typeface="Wingdings" panose="05000000000000000000" pitchFamily="2" charset="2"/>
              <a:buChar char="ü"/>
            </a:pPr>
            <a:r>
              <a:rPr lang="en-US" sz="1400" kern="0" dirty="0"/>
              <a:t>Study of the impact of a </a:t>
            </a:r>
            <a:r>
              <a:rPr lang="en-US" sz="1400" kern="0" dirty="0" err="1"/>
              <a:t>GaSb</a:t>
            </a:r>
            <a:r>
              <a:rPr lang="en-US" sz="1400" kern="0" dirty="0"/>
              <a:t> buffer</a:t>
            </a:r>
          </a:p>
          <a:p>
            <a:pPr lvl="1">
              <a:buFont typeface="Wingdings" panose="05000000000000000000" pitchFamily="2" charset="2"/>
              <a:buChar char="ü"/>
            </a:pPr>
            <a:r>
              <a:rPr lang="en-US" sz="1400" kern="0" dirty="0"/>
              <a:t>Study of the </a:t>
            </a:r>
            <a:r>
              <a:rPr lang="en-US" sz="1400" kern="0" dirty="0" err="1"/>
              <a:t>AlSb</a:t>
            </a:r>
            <a:r>
              <a:rPr lang="en-US" sz="1400" kern="0" dirty="0"/>
              <a:t> nucleation layer</a:t>
            </a:r>
          </a:p>
          <a:p>
            <a:pPr marL="0" indent="0">
              <a:buNone/>
            </a:pPr>
            <a:endParaRPr lang="en-US" sz="1100" kern="0" dirty="0"/>
          </a:p>
          <a:p>
            <a:r>
              <a:rPr lang="en-US" sz="1800" kern="0" dirty="0" smtClean="0"/>
              <a:t>Publications and conferences</a:t>
            </a:r>
          </a:p>
          <a:p>
            <a:pPr lvl="1"/>
            <a:r>
              <a:rPr lang="en-US" sz="1400" kern="0" dirty="0" smtClean="0"/>
              <a:t>Posters at JNMO, ICMBE 2016</a:t>
            </a:r>
          </a:p>
          <a:p>
            <a:pPr lvl="1"/>
            <a:r>
              <a:rPr lang="en-US" sz="1400" kern="0" dirty="0" smtClean="0"/>
              <a:t>Proc. ICMBE 2016 (submitted)</a:t>
            </a:r>
          </a:p>
          <a:p>
            <a:pPr lvl="1"/>
            <a:r>
              <a:rPr lang="en-US" sz="1400" kern="0" dirty="0" smtClean="0"/>
              <a:t>Organization of two conferences</a:t>
            </a:r>
          </a:p>
          <a:p>
            <a:endParaRPr lang="en-US" sz="1200" kern="0" dirty="0"/>
          </a:p>
          <a:p>
            <a:r>
              <a:rPr lang="en-US" sz="1800" kern="0" dirty="0" smtClean="0"/>
              <a:t>Outreach</a:t>
            </a:r>
          </a:p>
          <a:p>
            <a:pPr lvl="1"/>
            <a:r>
              <a:rPr lang="en-US" sz="1400" kern="0" dirty="0" smtClean="0"/>
              <a:t>Online article on shakepeers.org</a:t>
            </a: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974" y="48259"/>
            <a:ext cx="4630805" cy="2660661"/>
          </a:xfrm>
          <a:prstGeom prst="rect">
            <a:avLst/>
          </a:prstGeom>
        </p:spPr>
      </p:pic>
      <p:sp>
        <p:nvSpPr>
          <p:cNvPr id="7" name="Rectangle 6"/>
          <p:cNvSpPr/>
          <p:nvPr/>
        </p:nvSpPr>
        <p:spPr bwMode="auto">
          <a:xfrm>
            <a:off x="5292080" y="5544295"/>
            <a:ext cx="840540" cy="504056"/>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8" name="ZoneTexte 7"/>
          <p:cNvSpPr txBox="1"/>
          <p:nvPr/>
        </p:nvSpPr>
        <p:spPr>
          <a:xfrm>
            <a:off x="4997142" y="2708920"/>
            <a:ext cx="4241643" cy="430887"/>
          </a:xfrm>
          <a:prstGeom prst="rect">
            <a:avLst/>
          </a:prstGeom>
          <a:noFill/>
        </p:spPr>
        <p:txBody>
          <a:bodyPr wrap="square" rtlCol="0">
            <a:spAutoFit/>
          </a:bodyPr>
          <a:lstStyle/>
          <a:p>
            <a:r>
              <a:rPr lang="en-US" sz="1100" i="1" dirty="0"/>
              <a:t>HRXRD </a:t>
            </a:r>
            <a:r>
              <a:rPr lang="en-US" sz="1100" i="1" dirty="0" smtClean="0"/>
              <a:t>ω/2θ scan </a:t>
            </a:r>
            <a:r>
              <a:rPr lang="en-US" sz="1100" i="1" dirty="0"/>
              <a:t>of </a:t>
            </a:r>
            <a:r>
              <a:rPr lang="en-US" sz="1100" i="1" dirty="0" smtClean="0"/>
              <a:t>A</a:t>
            </a:r>
            <a:r>
              <a:rPr lang="en-US" sz="1100" i="1" baseline="-25000" dirty="0" smtClean="0"/>
              <a:t>0.70</a:t>
            </a:r>
            <a:r>
              <a:rPr lang="en-US" sz="1100" i="1" dirty="0" smtClean="0"/>
              <a:t>lIn</a:t>
            </a:r>
            <a:r>
              <a:rPr lang="en-US" sz="1100" i="1" baseline="-25000" dirty="0" smtClean="0"/>
              <a:t>0.30</a:t>
            </a:r>
            <a:r>
              <a:rPr lang="en-US" sz="1100" i="1" dirty="0" smtClean="0"/>
              <a:t>As</a:t>
            </a:r>
            <a:r>
              <a:rPr lang="en-US" sz="1100" i="1" baseline="-25000" dirty="0" smtClean="0"/>
              <a:t>0.33</a:t>
            </a:r>
            <a:r>
              <a:rPr lang="en-US" sz="1100" i="1" dirty="0" smtClean="0"/>
              <a:t>Sb</a:t>
            </a:r>
            <a:r>
              <a:rPr lang="en-US" sz="1100" i="1" baseline="-25000" dirty="0" smtClean="0"/>
              <a:t>0.67</a:t>
            </a:r>
            <a:r>
              <a:rPr lang="en-US" sz="1100" i="1" dirty="0" smtClean="0"/>
              <a:t> lattice-matched to </a:t>
            </a:r>
            <a:r>
              <a:rPr lang="en-US" sz="1100" i="1" dirty="0" err="1"/>
              <a:t>GaSb</a:t>
            </a:r>
            <a:r>
              <a:rPr lang="en-US" sz="1100" i="1" dirty="0"/>
              <a:t> (blue, top) and its simulation (red, bottom). </a:t>
            </a:r>
          </a:p>
        </p:txBody>
      </p:sp>
      <p:sp>
        <p:nvSpPr>
          <p:cNvPr id="10" name="Rectangle 9"/>
          <p:cNvSpPr/>
          <p:nvPr/>
        </p:nvSpPr>
        <p:spPr>
          <a:xfrm>
            <a:off x="5166054" y="6141204"/>
            <a:ext cx="2862330" cy="600164"/>
          </a:xfrm>
          <a:prstGeom prst="rect">
            <a:avLst/>
          </a:prstGeom>
        </p:spPr>
        <p:txBody>
          <a:bodyPr wrap="square">
            <a:spAutoFit/>
          </a:bodyPr>
          <a:lstStyle/>
          <a:p>
            <a:r>
              <a:rPr lang="en-US" sz="1100" i="1" dirty="0" smtClean="0"/>
              <a:t>Observed and calculated </a:t>
            </a:r>
            <a:r>
              <a:rPr lang="en-US" sz="1100" i="1" dirty="0"/>
              <a:t>bandgap </a:t>
            </a:r>
            <a:r>
              <a:rPr lang="en-US" sz="1100" i="1" dirty="0" smtClean="0"/>
              <a:t>energies </a:t>
            </a:r>
            <a:r>
              <a:rPr lang="en-US" sz="1100" i="1" dirty="0"/>
              <a:t>at 300K for </a:t>
            </a:r>
            <a:r>
              <a:rPr lang="en-US" sz="1100" i="1" dirty="0" err="1"/>
              <a:t>AlInAsSb</a:t>
            </a:r>
            <a:r>
              <a:rPr lang="en-US" sz="1100" i="1" dirty="0"/>
              <a:t> lattice-matched to </a:t>
            </a:r>
            <a:r>
              <a:rPr lang="en-US" sz="1100" i="1" dirty="0" err="1"/>
              <a:t>GaSb</a:t>
            </a:r>
            <a:r>
              <a:rPr lang="en-US" sz="1100" i="1" dirty="0"/>
              <a:t> for </a:t>
            </a:r>
            <a:r>
              <a:rPr lang="en-US" sz="1100" i="1" dirty="0" err="1" smtClean="0"/>
              <a:t>D</a:t>
            </a:r>
            <a:r>
              <a:rPr lang="en-US" sz="1100" i="1" baseline="-25000" dirty="0" err="1" smtClean="0"/>
              <a:t>AlInAsSb</a:t>
            </a:r>
            <a:r>
              <a:rPr lang="en-US" sz="1100" i="1" dirty="0" smtClean="0"/>
              <a:t> </a:t>
            </a:r>
            <a:r>
              <a:rPr lang="en-US" sz="1100" i="1" dirty="0"/>
              <a:t>= -</a:t>
            </a:r>
            <a:r>
              <a:rPr lang="en-US" sz="1100" i="1" dirty="0" smtClean="0"/>
              <a:t>2.5eV</a:t>
            </a:r>
            <a:endParaRPr lang="en-US" sz="1100" i="1" dirty="0"/>
          </a:p>
        </p:txBody>
      </p:sp>
    </p:spTree>
    <p:extLst>
      <p:ext uri="{BB962C8B-B14F-4D97-AF65-F5344CB8AC3E}">
        <p14:creationId xmlns:p14="http://schemas.microsoft.com/office/powerpoint/2010/main" val="439594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contenu 2"/>
          <p:cNvSpPr txBox="1">
            <a:spLocks/>
          </p:cNvSpPr>
          <p:nvPr/>
        </p:nvSpPr>
        <p:spPr>
          <a:xfrm>
            <a:off x="539552" y="1340768"/>
            <a:ext cx="2448272" cy="1080408"/>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marL="0" indent="0" algn="ctr">
              <a:buNone/>
            </a:pPr>
            <a:r>
              <a:rPr lang="en-US" sz="2800" b="1" u="sng" kern="0" dirty="0" smtClean="0"/>
              <a:t>Training experience</a:t>
            </a:r>
            <a:endParaRPr lang="en-US" b="1" u="sng" kern="0" dirty="0" smtClean="0"/>
          </a:p>
        </p:txBody>
      </p:sp>
      <p:sp>
        <p:nvSpPr>
          <p:cNvPr id="15" name="Espace réservé du contenu 2"/>
          <p:cNvSpPr txBox="1">
            <a:spLocks/>
          </p:cNvSpPr>
          <p:nvPr/>
        </p:nvSpPr>
        <p:spPr>
          <a:xfrm>
            <a:off x="204143" y="2780928"/>
            <a:ext cx="3503761" cy="288032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r>
              <a:rPr lang="en-US" sz="1800" kern="0" dirty="0" smtClean="0"/>
              <a:t>Technical training at </a:t>
            </a:r>
            <a:r>
              <a:rPr lang="en-US" sz="1800" kern="0" dirty="0" err="1" smtClean="0"/>
              <a:t>uMontpellier</a:t>
            </a:r>
            <a:endParaRPr lang="en-US" sz="1800" kern="0" dirty="0" smtClean="0"/>
          </a:p>
          <a:p>
            <a:pPr lvl="1"/>
            <a:r>
              <a:rPr lang="en-US" sz="1600" kern="0" dirty="0" smtClean="0"/>
              <a:t>MBE operation and maintenance</a:t>
            </a:r>
          </a:p>
          <a:p>
            <a:pPr lvl="1"/>
            <a:r>
              <a:rPr lang="en-US" sz="1600" kern="0" dirty="0" smtClean="0"/>
              <a:t>X-Ray Diffraction analysis</a:t>
            </a:r>
          </a:p>
          <a:p>
            <a:pPr lvl="1"/>
            <a:r>
              <a:rPr lang="en-US" sz="1600" kern="0" dirty="0" smtClean="0"/>
              <a:t>Photoluminescence spectroscopy</a:t>
            </a:r>
          </a:p>
          <a:p>
            <a:pPr lvl="1"/>
            <a:r>
              <a:rPr lang="en-US" sz="1600" kern="0" dirty="0" smtClean="0"/>
              <a:t>Wet and dry substrate preparation in clean room</a:t>
            </a:r>
          </a:p>
          <a:p>
            <a:endParaRPr lang="en-US" sz="800" kern="0" dirty="0" smtClean="0"/>
          </a:p>
          <a:p>
            <a:endParaRPr lang="en-US" sz="1800" kern="0" dirty="0" smtClean="0"/>
          </a:p>
        </p:txBody>
      </p:sp>
      <p:sp>
        <p:nvSpPr>
          <p:cNvPr id="4" name="Espace réservé du numéro de diapositive 8"/>
          <p:cNvSpPr txBox="1">
            <a:spLocks/>
          </p:cNvSpPr>
          <p:nvPr/>
        </p:nvSpPr>
        <p:spPr>
          <a:xfrm>
            <a:off x="6457950" y="635635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1">
                    <a:lumMod val="65000"/>
                    <a:lumOff val="35000"/>
                  </a:schemeClr>
                </a:solidFill>
              </a:rPr>
              <a:t>11</a:t>
            </a:r>
            <a:endParaRPr lang="fr-FR" dirty="0">
              <a:solidFill>
                <a:schemeClr val="tx1">
                  <a:lumMod val="65000"/>
                  <a:lumOff val="35000"/>
                </a:schemeClr>
              </a:solidFill>
            </a:endParaRPr>
          </a:p>
        </p:txBody>
      </p:sp>
      <p:sp>
        <p:nvSpPr>
          <p:cNvPr id="5" name="Espace réservé du contenu 2"/>
          <p:cNvSpPr txBox="1">
            <a:spLocks/>
          </p:cNvSpPr>
          <p:nvPr/>
        </p:nvSpPr>
        <p:spPr>
          <a:xfrm>
            <a:off x="3930443" y="1148774"/>
            <a:ext cx="5055014" cy="4104456"/>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r>
              <a:rPr lang="en-US" sz="1800" kern="0" dirty="0" err="1" smtClean="0"/>
              <a:t>Secondment</a:t>
            </a:r>
            <a:r>
              <a:rPr lang="en-US" sz="1800" kern="0" dirty="0" smtClean="0"/>
              <a:t> at III-V LAB (2weeks)</a:t>
            </a:r>
          </a:p>
          <a:p>
            <a:pPr lvl="1"/>
            <a:r>
              <a:rPr lang="en-US" sz="1600" kern="0" dirty="0" smtClean="0"/>
              <a:t>Introduction to MOVPE</a:t>
            </a:r>
          </a:p>
          <a:p>
            <a:pPr lvl="1"/>
            <a:r>
              <a:rPr lang="en-US" sz="1600" kern="0" dirty="0" smtClean="0"/>
              <a:t>Introduction to solar cell processing</a:t>
            </a:r>
          </a:p>
          <a:p>
            <a:pPr lvl="1"/>
            <a:r>
              <a:rPr lang="en-US" sz="1600" kern="0" dirty="0" smtClean="0"/>
              <a:t>Discovery of an industrial facility for epitaxy and processing</a:t>
            </a:r>
          </a:p>
          <a:p>
            <a:endParaRPr lang="en-US" sz="1200" kern="0" dirty="0" smtClean="0"/>
          </a:p>
          <a:p>
            <a:r>
              <a:rPr lang="en-US" sz="1800" kern="0" dirty="0" err="1" smtClean="0"/>
              <a:t>Secondment</a:t>
            </a:r>
            <a:r>
              <a:rPr lang="en-US" sz="1800" kern="0" dirty="0" smtClean="0"/>
              <a:t> at Universidad de Cadiz (1month)</a:t>
            </a:r>
          </a:p>
          <a:p>
            <a:pPr lvl="1"/>
            <a:r>
              <a:rPr lang="en-US" sz="1600" kern="0" dirty="0" smtClean="0"/>
              <a:t>Introduction to sample’s preparation for TEM</a:t>
            </a:r>
          </a:p>
          <a:p>
            <a:pPr lvl="1"/>
            <a:r>
              <a:rPr lang="en-US" sz="1600" kern="0" dirty="0" smtClean="0"/>
              <a:t>Introduction to TEM observation and analysis</a:t>
            </a:r>
            <a:endParaRPr lang="en-US" sz="1600" kern="0" dirty="0"/>
          </a:p>
          <a:p>
            <a:pPr marL="57150" indent="0">
              <a:buNone/>
            </a:pPr>
            <a:endParaRPr lang="en-US" sz="1100" kern="0" dirty="0" smtClean="0"/>
          </a:p>
          <a:p>
            <a:pPr marL="400050"/>
            <a:r>
              <a:rPr lang="en-US" sz="1800" kern="0" dirty="0" smtClean="0"/>
              <a:t>PROMIS workshops and summer school (3)</a:t>
            </a:r>
          </a:p>
          <a:p>
            <a:pPr marL="800100" lvl="1"/>
            <a:r>
              <a:rPr lang="en-US" sz="1600" kern="0" dirty="0" smtClean="0"/>
              <a:t>Introduction to </a:t>
            </a:r>
            <a:r>
              <a:rPr lang="en-US" sz="1600" kern="0" dirty="0" err="1"/>
              <a:t>n</a:t>
            </a:r>
            <a:r>
              <a:rPr lang="en-US" sz="1600" kern="0" dirty="0" err="1" smtClean="0"/>
              <a:t>extnano</a:t>
            </a:r>
            <a:r>
              <a:rPr lang="en-US" sz="1600" kern="0" dirty="0" smtClean="0"/>
              <a:t> and other simulation tools</a:t>
            </a:r>
          </a:p>
          <a:p>
            <a:pPr marL="800100" lvl="1"/>
            <a:r>
              <a:rPr lang="en-US" sz="1600" kern="0" dirty="0" smtClean="0"/>
              <a:t>Seminars from internationally-renowned experts</a:t>
            </a:r>
          </a:p>
        </p:txBody>
      </p:sp>
    </p:spTree>
    <p:extLst>
      <p:ext uri="{BB962C8B-B14F-4D97-AF65-F5344CB8AC3E}">
        <p14:creationId xmlns:p14="http://schemas.microsoft.com/office/powerpoint/2010/main" val="1398006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contenu 2"/>
          <p:cNvSpPr txBox="1">
            <a:spLocks/>
          </p:cNvSpPr>
          <p:nvPr/>
        </p:nvSpPr>
        <p:spPr>
          <a:xfrm>
            <a:off x="35496" y="1052736"/>
            <a:ext cx="4392488" cy="43276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marL="0" indent="0">
              <a:buNone/>
            </a:pPr>
            <a:r>
              <a:rPr lang="en-US" sz="2800" b="1" u="sng" kern="0" dirty="0" smtClean="0"/>
              <a:t>Aspirations</a:t>
            </a:r>
            <a:endParaRPr lang="en-US" b="1" u="sng" kern="0" dirty="0" smtClean="0"/>
          </a:p>
        </p:txBody>
      </p:sp>
      <p:sp>
        <p:nvSpPr>
          <p:cNvPr id="15" name="Espace réservé du contenu 2"/>
          <p:cNvSpPr txBox="1">
            <a:spLocks/>
          </p:cNvSpPr>
          <p:nvPr/>
        </p:nvSpPr>
        <p:spPr>
          <a:xfrm>
            <a:off x="611560" y="1556792"/>
            <a:ext cx="8179654" cy="4032448"/>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r>
              <a:rPr lang="en-US" sz="2000" kern="0" dirty="0" smtClean="0"/>
              <a:t>Gaining experience with </a:t>
            </a:r>
            <a:r>
              <a:rPr lang="en-US" sz="2000" kern="0" dirty="0" smtClean="0">
                <a:solidFill>
                  <a:srgbClr val="00B050"/>
                </a:solidFill>
              </a:rPr>
              <a:t>epitaxy</a:t>
            </a:r>
          </a:p>
          <a:p>
            <a:pPr lvl="1"/>
            <a:r>
              <a:rPr lang="en-US" sz="1600" kern="0" dirty="0" smtClean="0"/>
              <a:t>Developing further MBE skills</a:t>
            </a:r>
          </a:p>
          <a:p>
            <a:pPr lvl="1"/>
            <a:r>
              <a:rPr lang="en-US" sz="1600" kern="0" dirty="0" smtClean="0"/>
              <a:t>Learning more about modelling and characterization</a:t>
            </a:r>
          </a:p>
          <a:p>
            <a:pPr lvl="1"/>
            <a:r>
              <a:rPr lang="en-US" sz="1600" kern="0" dirty="0" smtClean="0"/>
              <a:t>Discovering other techniques such as MOVPE (more common in industry)</a:t>
            </a:r>
          </a:p>
          <a:p>
            <a:endParaRPr lang="en-US" sz="800" kern="0" dirty="0" smtClean="0"/>
          </a:p>
          <a:p>
            <a:r>
              <a:rPr lang="en-US" sz="2000" kern="0" dirty="0" smtClean="0"/>
              <a:t>Learning and being proficient with </a:t>
            </a:r>
            <a:r>
              <a:rPr lang="en-US" sz="2000" kern="0" dirty="0" smtClean="0">
                <a:solidFill>
                  <a:srgbClr val="00B050"/>
                </a:solidFill>
              </a:rPr>
              <a:t>clean room processing</a:t>
            </a:r>
          </a:p>
          <a:p>
            <a:pPr lvl="1"/>
            <a:r>
              <a:rPr lang="en-US" sz="1600" kern="0" dirty="0" smtClean="0"/>
              <a:t>Fundamental for a career in </a:t>
            </a:r>
            <a:r>
              <a:rPr lang="en-US" sz="1600" kern="0" dirty="0" err="1" smtClean="0"/>
              <a:t>opto</a:t>
            </a:r>
            <a:r>
              <a:rPr lang="en-US" sz="1600" kern="0" dirty="0" smtClean="0"/>
              <a:t>-electronics</a:t>
            </a:r>
          </a:p>
          <a:p>
            <a:pPr lvl="1"/>
            <a:r>
              <a:rPr lang="en-US" sz="1600" kern="0" dirty="0" smtClean="0"/>
              <a:t>Opens the door to many application domains</a:t>
            </a:r>
            <a:endParaRPr lang="en-US" sz="1600" kern="0" dirty="0"/>
          </a:p>
          <a:p>
            <a:pPr marL="57150" indent="0">
              <a:buNone/>
            </a:pPr>
            <a:endParaRPr lang="en-US" sz="1200" kern="0" dirty="0" smtClean="0"/>
          </a:p>
          <a:p>
            <a:pPr marL="400050"/>
            <a:r>
              <a:rPr lang="en-US" sz="2000" kern="0" dirty="0" smtClean="0"/>
              <a:t>Intercultural and interdisciplinary project management</a:t>
            </a:r>
          </a:p>
          <a:p>
            <a:pPr marL="800100" lvl="1"/>
            <a:r>
              <a:rPr lang="en-US" sz="1600" kern="0" dirty="0" smtClean="0"/>
              <a:t>Learning from various scientific backgrounds and cultures</a:t>
            </a:r>
          </a:p>
          <a:p>
            <a:pPr marL="800100" lvl="1"/>
            <a:r>
              <a:rPr lang="en-US" sz="1600" kern="0" dirty="0" smtClean="0">
                <a:solidFill>
                  <a:srgbClr val="00B050"/>
                </a:solidFill>
              </a:rPr>
              <a:t>Experiencing both academic and industrial environments</a:t>
            </a:r>
          </a:p>
          <a:p>
            <a:pPr marL="800100" lvl="1"/>
            <a:r>
              <a:rPr lang="en-US" sz="1600" kern="0" dirty="0" smtClean="0"/>
              <a:t>Meeting many actors in </a:t>
            </a:r>
            <a:r>
              <a:rPr lang="en-US" sz="1600" kern="0" dirty="0" err="1" smtClean="0"/>
              <a:t>opto</a:t>
            </a:r>
            <a:r>
              <a:rPr lang="en-US" sz="1600" kern="0" dirty="0" smtClean="0"/>
              <a:t>-electronics and </a:t>
            </a:r>
            <a:r>
              <a:rPr lang="en-US" sz="1600" kern="0" dirty="0" smtClean="0">
                <a:solidFill>
                  <a:srgbClr val="00B050"/>
                </a:solidFill>
              </a:rPr>
              <a:t>renewable energy</a:t>
            </a:r>
            <a:r>
              <a:rPr lang="en-US" sz="1600" kern="0" dirty="0" smtClean="0"/>
              <a:t> research</a:t>
            </a:r>
          </a:p>
          <a:p>
            <a:pPr marL="800100" lvl="1"/>
            <a:r>
              <a:rPr lang="en-US" sz="1600" kern="0" dirty="0" smtClean="0"/>
              <a:t>Resources and time management for large size projects</a:t>
            </a:r>
          </a:p>
          <a:p>
            <a:pPr marL="800100" lvl="1"/>
            <a:r>
              <a:rPr lang="en-US" sz="1600" kern="0" dirty="0" smtClean="0"/>
              <a:t>Scientific and science dissemination</a:t>
            </a:r>
          </a:p>
        </p:txBody>
      </p:sp>
      <p:sp>
        <p:nvSpPr>
          <p:cNvPr id="4" name="Espace réservé du numéro de diapositive 8"/>
          <p:cNvSpPr txBox="1">
            <a:spLocks/>
          </p:cNvSpPr>
          <p:nvPr/>
        </p:nvSpPr>
        <p:spPr>
          <a:xfrm>
            <a:off x="6457950" y="635635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1">
                    <a:lumMod val="65000"/>
                    <a:lumOff val="35000"/>
                  </a:schemeClr>
                </a:solidFill>
              </a:rPr>
              <a:t>12</a:t>
            </a:r>
            <a:endParaRPr lang="fr-FR" dirty="0">
              <a:solidFill>
                <a:schemeClr val="tx1">
                  <a:lumMod val="65000"/>
                  <a:lumOff val="35000"/>
                </a:schemeClr>
              </a:solidFill>
            </a:endParaRPr>
          </a:p>
        </p:txBody>
      </p:sp>
    </p:spTree>
    <p:extLst>
      <p:ext uri="{BB962C8B-B14F-4D97-AF65-F5344CB8AC3E}">
        <p14:creationId xmlns:p14="http://schemas.microsoft.com/office/powerpoint/2010/main" val="275855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77744" y="1556792"/>
            <a:ext cx="8229600" cy="430887"/>
          </a:xfrm>
        </p:spPr>
        <p:txBody>
          <a:bodyPr/>
          <a:lstStyle/>
          <a:p>
            <a:r>
              <a:rPr lang="en-US" dirty="0" smtClean="0"/>
              <a:t>Thank you for your attention</a:t>
            </a:r>
            <a:endParaRPr lang="en-US" dirty="0"/>
          </a:p>
        </p:txBody>
      </p:sp>
      <p:sp>
        <p:nvSpPr>
          <p:cNvPr id="5" name="Espace réservé du numéro de diapositive 3"/>
          <p:cNvSpPr txBox="1">
            <a:spLocks/>
          </p:cNvSpPr>
          <p:nvPr/>
        </p:nvSpPr>
        <p:spPr>
          <a:xfrm>
            <a:off x="5940152" y="5486663"/>
            <a:ext cx="3425552" cy="4955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65000"/>
                    <a:lumOff val="35000"/>
                  </a:schemeClr>
                </a:solidFill>
              </a:rPr>
              <a:t>j</a:t>
            </a:r>
            <a:r>
              <a:rPr lang="fr-FR" dirty="0" smtClean="0">
                <a:solidFill>
                  <a:schemeClr val="tx1">
                    <a:lumMod val="65000"/>
                    <a:lumOff val="35000"/>
                  </a:schemeClr>
                </a:solidFill>
              </a:rPr>
              <a:t>ulie.tournet@umontpellier.fr</a:t>
            </a:r>
            <a:endParaRPr lang="fr-FR" dirty="0">
              <a:solidFill>
                <a:schemeClr val="tx1">
                  <a:lumMod val="65000"/>
                  <a:lumOff val="35000"/>
                </a:schemeClr>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8544" y="2708920"/>
            <a:ext cx="3048000" cy="2304288"/>
          </a:xfrm>
          <a:prstGeom prst="rect">
            <a:avLst/>
          </a:prstGeom>
        </p:spPr>
      </p:pic>
    </p:spTree>
    <p:extLst>
      <p:ext uri="{BB962C8B-B14F-4D97-AF65-F5344CB8AC3E}">
        <p14:creationId xmlns:p14="http://schemas.microsoft.com/office/powerpoint/2010/main" val="3126080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79512" y="1268760"/>
            <a:ext cx="3888432" cy="792088"/>
          </a:xfrm>
          <a:prstGeom prst="rect">
            <a:avLst/>
          </a:prstGeom>
        </p:spPr>
        <p:txBody>
          <a:bodyPr/>
          <a:lstStyle>
            <a:lvl1pPr algn="ctr" defTabSz="457200" rtl="0" eaLnBrk="0" fontAlgn="base" hangingPunct="0">
              <a:spcBef>
                <a:spcPct val="0"/>
              </a:spcBef>
              <a:spcAft>
                <a:spcPct val="0"/>
              </a:spcAft>
              <a:defRPr sz="3200" b="1">
                <a:solidFill>
                  <a:srgbClr val="D82F00"/>
                </a:solidFill>
                <a:latin typeface="+mj-lt"/>
                <a:ea typeface="ＭＳ Ｐゴシック" pitchFamily="34" charset="-128"/>
                <a:cs typeface="+mj-cs"/>
              </a:defRPr>
            </a:lvl1pPr>
            <a:lvl2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2pPr>
            <a:lvl3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3pPr>
            <a:lvl4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4pPr>
            <a:lvl5pPr algn="ctr" defTabSz="457200" rtl="0" eaLnBrk="0" fontAlgn="base" hangingPunct="0">
              <a:spcBef>
                <a:spcPct val="0"/>
              </a:spcBef>
              <a:spcAft>
                <a:spcPct val="0"/>
              </a:spcAft>
              <a:defRPr sz="3200" b="1">
                <a:solidFill>
                  <a:srgbClr val="D82F00"/>
                </a:solidFill>
                <a:latin typeface="Arial" pitchFamily="34" charset="0"/>
                <a:ea typeface="ＭＳ Ｐゴシック" pitchFamily="34" charset="-128"/>
              </a:defRPr>
            </a:lvl5pPr>
            <a:lvl6pPr marL="4572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6pPr>
            <a:lvl7pPr marL="9144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7pPr>
            <a:lvl8pPr marL="13716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8pPr>
            <a:lvl9pPr marL="1828800" algn="ctr" defTabSz="457200" rtl="0" eaLnBrk="0" fontAlgn="base" hangingPunct="0">
              <a:spcBef>
                <a:spcPct val="0"/>
              </a:spcBef>
              <a:spcAft>
                <a:spcPct val="0"/>
              </a:spcAft>
              <a:defRPr sz="3200" b="1">
                <a:solidFill>
                  <a:srgbClr val="D82F00"/>
                </a:solidFill>
                <a:latin typeface="Arial" pitchFamily="34" charset="0"/>
                <a:ea typeface="MS PGothic" pitchFamily="34" charset="-128"/>
              </a:defRPr>
            </a:lvl9pPr>
          </a:lstStyle>
          <a:p>
            <a:pPr algn="l"/>
            <a:r>
              <a:rPr lang="en-US" kern="0" dirty="0" smtClean="0"/>
              <a:t>Outline</a:t>
            </a:r>
            <a:endParaRPr lang="en-US" kern="0" dirty="0"/>
          </a:p>
        </p:txBody>
      </p:sp>
      <p:sp>
        <p:nvSpPr>
          <p:cNvPr id="5" name="Espace réservé du contenu 2"/>
          <p:cNvSpPr txBox="1">
            <a:spLocks/>
          </p:cNvSpPr>
          <p:nvPr/>
        </p:nvSpPr>
        <p:spPr>
          <a:xfrm>
            <a:off x="251520" y="2378497"/>
            <a:ext cx="3816424" cy="2922711"/>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endParaRPr lang="en-US" sz="1000" kern="0" dirty="0" smtClean="0"/>
          </a:p>
          <a:p>
            <a:r>
              <a:rPr lang="en-US" kern="0" dirty="0" smtClean="0"/>
              <a:t>ESR presentation</a:t>
            </a:r>
          </a:p>
          <a:p>
            <a:endParaRPr lang="en-US" sz="1000" kern="0" dirty="0" smtClean="0"/>
          </a:p>
          <a:p>
            <a:r>
              <a:rPr lang="en-US" kern="0" dirty="0" smtClean="0"/>
              <a:t>Scientific context</a:t>
            </a:r>
          </a:p>
          <a:p>
            <a:endParaRPr lang="en-US" sz="1000" kern="0" dirty="0" smtClean="0"/>
          </a:p>
          <a:p>
            <a:r>
              <a:rPr lang="en-US" kern="0" dirty="0" smtClean="0"/>
              <a:t>Work</a:t>
            </a:r>
          </a:p>
          <a:p>
            <a:endParaRPr lang="en-US" sz="1000" kern="0" dirty="0" smtClean="0"/>
          </a:p>
          <a:p>
            <a:r>
              <a:rPr lang="en-US" kern="0" dirty="0" smtClean="0"/>
              <a:t>Impact</a:t>
            </a:r>
          </a:p>
        </p:txBody>
      </p:sp>
      <p:sp>
        <p:nvSpPr>
          <p:cNvPr id="7" name="Espace réservé du numéro de diapositive 8"/>
          <p:cNvSpPr txBox="1">
            <a:spLocks/>
          </p:cNvSpPr>
          <p:nvPr/>
        </p:nvSpPr>
        <p:spPr>
          <a:xfrm>
            <a:off x="6457950" y="635635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1">
                    <a:lumMod val="65000"/>
                    <a:lumOff val="35000"/>
                  </a:schemeClr>
                </a:solidFill>
              </a:rPr>
              <a:t>1</a:t>
            </a:r>
            <a:endParaRPr lang="fr-FR" dirty="0">
              <a:solidFill>
                <a:schemeClr val="tx1">
                  <a:lumMod val="65000"/>
                  <a:lumOff val="35000"/>
                </a:schemeClr>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628205"/>
            <a:ext cx="4518810" cy="2448272"/>
          </a:xfrm>
          <a:prstGeom prst="rect">
            <a:avLst/>
          </a:prstGeom>
          <a:ln>
            <a:noFill/>
          </a:ln>
          <a:effectLst>
            <a:softEdge rad="112500"/>
          </a:effectLst>
        </p:spPr>
      </p:pic>
      <p:sp>
        <p:nvSpPr>
          <p:cNvPr id="8" name="ZoneTexte 7"/>
          <p:cNvSpPr txBox="1"/>
          <p:nvPr/>
        </p:nvSpPr>
        <p:spPr>
          <a:xfrm>
            <a:off x="7484485" y="5127575"/>
            <a:ext cx="1743073" cy="461665"/>
          </a:xfrm>
          <a:prstGeom prst="rect">
            <a:avLst/>
          </a:prstGeom>
          <a:noFill/>
        </p:spPr>
        <p:txBody>
          <a:bodyPr wrap="square" rtlCol="0">
            <a:spAutoFit/>
          </a:bodyPr>
          <a:lstStyle/>
          <a:p>
            <a:r>
              <a:rPr lang="en-US" sz="1200" i="1" dirty="0" smtClean="0">
                <a:solidFill>
                  <a:schemeClr val="accent6">
                    <a:lumMod val="60000"/>
                    <a:lumOff val="40000"/>
                  </a:schemeClr>
                </a:solidFill>
              </a:rPr>
              <a:t>Soitec </a:t>
            </a:r>
          </a:p>
          <a:p>
            <a:r>
              <a:rPr lang="en-US" sz="1200" i="1" dirty="0" smtClean="0">
                <a:solidFill>
                  <a:schemeClr val="accent6">
                    <a:lumMod val="60000"/>
                    <a:lumOff val="40000"/>
                  </a:schemeClr>
                </a:solidFill>
              </a:rPr>
              <a:t>CPV systems</a:t>
            </a:r>
            <a:endParaRPr lang="en-US" sz="1200" i="1" dirty="0">
              <a:solidFill>
                <a:schemeClr val="accent6">
                  <a:lumMod val="60000"/>
                  <a:lumOff val="40000"/>
                </a:schemeClr>
              </a:solidFill>
            </a:endParaRPr>
          </a:p>
        </p:txBody>
      </p:sp>
    </p:spTree>
    <p:extLst>
      <p:ext uri="{BB962C8B-B14F-4D97-AF65-F5344CB8AC3E}">
        <p14:creationId xmlns:p14="http://schemas.microsoft.com/office/powerpoint/2010/main" val="351167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3923928" y="0"/>
            <a:ext cx="5220072" cy="980728"/>
          </a:xfrm>
          <a:prstGeom prst="rect">
            <a:avLst/>
          </a:prstGeom>
          <a:solidFill>
            <a:schemeClr val="bg1">
              <a:alpha val="88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5" name="Image 4"/>
          <p:cNvPicPr>
            <a:picLocks noChangeAspect="1"/>
          </p:cNvPicPr>
          <p:nvPr/>
        </p:nvPicPr>
        <p:blipFill rotWithShape="1">
          <a:blip r:embed="rId3" cstate="print">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r="5593"/>
          <a:stretch/>
        </p:blipFill>
        <p:spPr>
          <a:xfrm rot="347566">
            <a:off x="3918341" y="160893"/>
            <a:ext cx="5288854" cy="2592592"/>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1515" y="1837983"/>
            <a:ext cx="372813" cy="582905"/>
          </a:xfrm>
          <a:prstGeom prst="rect">
            <a:avLst/>
          </a:prstGeom>
        </p:spPr>
      </p:pic>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4998" y="408573"/>
            <a:ext cx="372813" cy="582905"/>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813" y="594455"/>
            <a:ext cx="372813" cy="582905"/>
          </a:xfrm>
          <a:prstGeom prst="rect">
            <a:avLst/>
          </a:prstGeom>
        </p:spPr>
      </p:pic>
      <p:pic>
        <p:nvPicPr>
          <p:cNvPr id="20" name="Imag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9979" y="541839"/>
            <a:ext cx="372813" cy="582905"/>
          </a:xfrm>
          <a:prstGeom prst="rect">
            <a:avLst/>
          </a:prstGeom>
        </p:spPr>
      </p:pic>
      <p:pic>
        <p:nvPicPr>
          <p:cNvPr id="48" name="Imag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229714">
            <a:off x="4603329" y="110960"/>
            <a:ext cx="739248" cy="369625"/>
          </a:xfrm>
          <a:prstGeom prst="rect">
            <a:avLst/>
          </a:prstGeom>
        </p:spPr>
      </p:pic>
      <p:pic>
        <p:nvPicPr>
          <p:cNvPr id="49" name="Imag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3527">
            <a:off x="7247991" y="1387581"/>
            <a:ext cx="654063" cy="386757"/>
          </a:xfrm>
          <a:prstGeom prst="rect">
            <a:avLst/>
          </a:prstGeom>
        </p:spPr>
      </p:pic>
      <p:pic>
        <p:nvPicPr>
          <p:cNvPr id="44" name="Imag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26562">
            <a:off x="6757956" y="352065"/>
            <a:ext cx="655560" cy="376537"/>
          </a:xfrm>
          <a:prstGeom prst="rect">
            <a:avLst/>
          </a:prstGeom>
        </p:spPr>
      </p:pic>
      <p:sp>
        <p:nvSpPr>
          <p:cNvPr id="33" name="Espace réservé du contenu 2"/>
          <p:cNvSpPr txBox="1">
            <a:spLocks/>
          </p:cNvSpPr>
          <p:nvPr/>
        </p:nvSpPr>
        <p:spPr>
          <a:xfrm>
            <a:off x="84413" y="1136802"/>
            <a:ext cx="3096343" cy="43276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marL="0" indent="0">
              <a:buNone/>
            </a:pPr>
            <a:r>
              <a:rPr lang="en-US" sz="2800" b="1" u="sng" kern="0" dirty="0" smtClean="0"/>
              <a:t>Background</a:t>
            </a:r>
            <a:endParaRPr lang="en-US" b="1" u="sng" kern="0" dirty="0" smtClean="0"/>
          </a:p>
        </p:txBody>
      </p:sp>
      <p:grpSp>
        <p:nvGrpSpPr>
          <p:cNvPr id="15" name="Group 19"/>
          <p:cNvGrpSpPr/>
          <p:nvPr/>
        </p:nvGrpSpPr>
        <p:grpSpPr>
          <a:xfrm>
            <a:off x="104289" y="1885932"/>
            <a:ext cx="4681672" cy="1142377"/>
            <a:chOff x="539496" y="1678924"/>
            <a:chExt cx="7379208" cy="589999"/>
          </a:xfrm>
        </p:grpSpPr>
        <p:sp>
          <p:nvSpPr>
            <p:cNvPr id="16" name="Rectangle 15"/>
            <p:cNvSpPr/>
            <p:nvPr/>
          </p:nvSpPr>
          <p:spPr>
            <a:xfrm>
              <a:off x="539496" y="1678924"/>
              <a:ext cx="7379208" cy="190747"/>
            </a:xfrm>
            <a:prstGeom prst="rect">
              <a:avLst/>
            </a:prstGeom>
          </p:spPr>
          <p:txBody>
            <a:bodyPr wrap="square">
              <a:spAutoFit/>
            </a:bodyPr>
            <a:lstStyle/>
            <a:p>
              <a:pPr>
                <a:buNone/>
              </a:pPr>
              <a:r>
                <a:rPr lang="en-US" dirty="0" smtClean="0">
                  <a:solidFill>
                    <a:srgbClr val="091860"/>
                  </a:solidFill>
                </a:rPr>
                <a:t>2007 -2010 Preparatory classes, Paris</a:t>
              </a:r>
              <a:endParaRPr lang="en-US" dirty="0">
                <a:solidFill>
                  <a:srgbClr val="091860"/>
                </a:solidFill>
              </a:endParaRPr>
            </a:p>
          </p:txBody>
        </p:sp>
        <p:sp>
          <p:nvSpPr>
            <p:cNvPr id="19" name="Rectangle 18"/>
            <p:cNvSpPr/>
            <p:nvPr/>
          </p:nvSpPr>
          <p:spPr>
            <a:xfrm>
              <a:off x="983742" y="1887428"/>
              <a:ext cx="6450330" cy="381495"/>
            </a:xfrm>
            <a:prstGeom prst="rect">
              <a:avLst/>
            </a:prstGeom>
          </p:spPr>
          <p:txBody>
            <a:bodyPr wrap="square">
              <a:spAutoFit/>
            </a:bodyPr>
            <a:lstStyle/>
            <a:p>
              <a:pPr algn="just"/>
              <a:r>
                <a:rPr lang="en-US" sz="1400" dirty="0" smtClean="0">
                  <a:solidFill>
                    <a:srgbClr val="091860"/>
                  </a:solidFill>
                </a:rPr>
                <a:t>Intensive program (</a:t>
              </a:r>
              <a:r>
                <a:rPr lang="en-US" sz="1400" dirty="0" err="1" smtClean="0">
                  <a:solidFill>
                    <a:srgbClr val="091860"/>
                  </a:solidFill>
                </a:rPr>
                <a:t>Maths</a:t>
              </a:r>
              <a:r>
                <a:rPr lang="en-US" sz="1400" dirty="0" smtClean="0">
                  <a:solidFill>
                    <a:srgbClr val="091860"/>
                  </a:solidFill>
                </a:rPr>
                <a:t> Physics, Engineering Sciences) preparing for the national competitive exam for the entry in engineering schools </a:t>
              </a:r>
              <a:endParaRPr lang="en-US" sz="1400" dirty="0">
                <a:solidFill>
                  <a:srgbClr val="091860"/>
                </a:solidFill>
              </a:endParaRPr>
            </a:p>
          </p:txBody>
        </p:sp>
      </p:grpSp>
      <p:grpSp>
        <p:nvGrpSpPr>
          <p:cNvPr id="22" name="Group 16"/>
          <p:cNvGrpSpPr/>
          <p:nvPr/>
        </p:nvGrpSpPr>
        <p:grpSpPr>
          <a:xfrm>
            <a:off x="104289" y="3297758"/>
            <a:ext cx="8598339" cy="677109"/>
            <a:chOff x="488879" y="2766846"/>
            <a:chExt cx="7939701" cy="677109"/>
          </a:xfrm>
        </p:grpSpPr>
        <p:sp>
          <p:nvSpPr>
            <p:cNvPr id="23" name="Rectangle 22"/>
            <p:cNvSpPr/>
            <p:nvPr/>
          </p:nvSpPr>
          <p:spPr>
            <a:xfrm>
              <a:off x="488879" y="2766846"/>
              <a:ext cx="7915532" cy="369332"/>
            </a:xfrm>
            <a:prstGeom prst="rect">
              <a:avLst/>
            </a:prstGeom>
          </p:spPr>
          <p:txBody>
            <a:bodyPr wrap="square">
              <a:spAutoFit/>
            </a:bodyPr>
            <a:lstStyle/>
            <a:p>
              <a:pPr>
                <a:buNone/>
              </a:pPr>
              <a:r>
                <a:rPr lang="en-US" dirty="0" smtClean="0">
                  <a:solidFill>
                    <a:srgbClr val="091860"/>
                  </a:solidFill>
                </a:rPr>
                <a:t>2010-2012 : BSc. in telecommunication engineering, </a:t>
              </a:r>
              <a:r>
                <a:rPr lang="en-US" dirty="0" err="1" smtClean="0">
                  <a:solidFill>
                    <a:srgbClr val="091860"/>
                  </a:solidFill>
                </a:rPr>
                <a:t>Télécom</a:t>
              </a:r>
              <a:r>
                <a:rPr lang="en-US" dirty="0" smtClean="0">
                  <a:solidFill>
                    <a:srgbClr val="091860"/>
                  </a:solidFill>
                </a:rPr>
                <a:t> Bretagne, France </a:t>
              </a:r>
              <a:endParaRPr lang="en-US" dirty="0">
                <a:solidFill>
                  <a:srgbClr val="091860"/>
                </a:solidFill>
              </a:endParaRPr>
            </a:p>
          </p:txBody>
        </p:sp>
        <p:sp>
          <p:nvSpPr>
            <p:cNvPr id="24" name="TextBox 24"/>
            <p:cNvSpPr txBox="1"/>
            <p:nvPr/>
          </p:nvSpPr>
          <p:spPr>
            <a:xfrm>
              <a:off x="757816" y="3136178"/>
              <a:ext cx="7670764" cy="307777"/>
            </a:xfrm>
            <a:prstGeom prst="rect">
              <a:avLst/>
            </a:prstGeom>
            <a:noFill/>
          </p:spPr>
          <p:txBody>
            <a:bodyPr wrap="square" rtlCol="0">
              <a:spAutoFit/>
            </a:bodyPr>
            <a:lstStyle/>
            <a:p>
              <a:r>
                <a:rPr lang="en-US" sz="1400" dirty="0" smtClean="0">
                  <a:solidFill>
                    <a:srgbClr val="091860"/>
                  </a:solidFill>
                </a:rPr>
                <a:t>Optics, Networks, Electronics, Signal Processing, Computer Sciences, Economy and Human Sciences</a:t>
              </a:r>
              <a:endParaRPr lang="en-US" sz="1400" dirty="0">
                <a:solidFill>
                  <a:srgbClr val="091860"/>
                </a:solidFill>
              </a:endParaRPr>
            </a:p>
          </p:txBody>
        </p:sp>
      </p:grpSp>
      <p:grpSp>
        <p:nvGrpSpPr>
          <p:cNvPr id="26" name="Group 15"/>
          <p:cNvGrpSpPr/>
          <p:nvPr/>
        </p:nvGrpSpPr>
        <p:grpSpPr>
          <a:xfrm>
            <a:off x="104289" y="4161854"/>
            <a:ext cx="8355065" cy="677109"/>
            <a:chOff x="540840" y="4005072"/>
            <a:chExt cx="8355065" cy="677109"/>
          </a:xfrm>
        </p:grpSpPr>
        <p:sp>
          <p:nvSpPr>
            <p:cNvPr id="28" name="Rectangle 27"/>
            <p:cNvSpPr/>
            <p:nvPr/>
          </p:nvSpPr>
          <p:spPr>
            <a:xfrm>
              <a:off x="540840" y="4005072"/>
              <a:ext cx="7915532" cy="369332"/>
            </a:xfrm>
            <a:prstGeom prst="rect">
              <a:avLst/>
            </a:prstGeom>
          </p:spPr>
          <p:txBody>
            <a:bodyPr wrap="square">
              <a:spAutoFit/>
            </a:bodyPr>
            <a:lstStyle/>
            <a:p>
              <a:pPr>
                <a:buNone/>
              </a:pPr>
              <a:r>
                <a:rPr lang="en-US" dirty="0" smtClean="0">
                  <a:solidFill>
                    <a:srgbClr val="091860"/>
                  </a:solidFill>
                </a:rPr>
                <a:t>2012 : Erasmus semester, </a:t>
              </a:r>
              <a:r>
                <a:rPr lang="en-US" dirty="0" err="1" smtClean="0">
                  <a:solidFill>
                    <a:srgbClr val="091860"/>
                  </a:solidFill>
                </a:rPr>
                <a:t>Universitat</a:t>
              </a:r>
              <a:r>
                <a:rPr lang="en-US" dirty="0" smtClean="0">
                  <a:solidFill>
                    <a:srgbClr val="091860"/>
                  </a:solidFill>
                </a:rPr>
                <a:t> </a:t>
              </a:r>
              <a:r>
                <a:rPr lang="en-US" dirty="0" err="1" smtClean="0">
                  <a:solidFill>
                    <a:srgbClr val="091860"/>
                  </a:solidFill>
                </a:rPr>
                <a:t>Politécnica</a:t>
              </a:r>
              <a:r>
                <a:rPr lang="en-US" dirty="0" smtClean="0">
                  <a:solidFill>
                    <a:srgbClr val="091860"/>
                  </a:solidFill>
                </a:rPr>
                <a:t> de </a:t>
              </a:r>
              <a:r>
                <a:rPr lang="en-US" dirty="0" err="1" smtClean="0">
                  <a:solidFill>
                    <a:srgbClr val="091860"/>
                  </a:solidFill>
                </a:rPr>
                <a:t>Catalunya</a:t>
              </a:r>
              <a:r>
                <a:rPr lang="en-US" dirty="0" smtClean="0">
                  <a:solidFill>
                    <a:srgbClr val="091860"/>
                  </a:solidFill>
                </a:rPr>
                <a:t>, Spain</a:t>
              </a:r>
              <a:endParaRPr lang="en-US" dirty="0">
                <a:solidFill>
                  <a:srgbClr val="091860"/>
                </a:solidFill>
              </a:endParaRPr>
            </a:p>
          </p:txBody>
        </p:sp>
        <p:sp>
          <p:nvSpPr>
            <p:cNvPr id="29" name="TextBox 26"/>
            <p:cNvSpPr txBox="1"/>
            <p:nvPr/>
          </p:nvSpPr>
          <p:spPr>
            <a:xfrm>
              <a:off x="832087" y="4374404"/>
              <a:ext cx="8063818" cy="307777"/>
            </a:xfrm>
            <a:prstGeom prst="rect">
              <a:avLst/>
            </a:prstGeom>
            <a:noFill/>
          </p:spPr>
          <p:txBody>
            <a:bodyPr wrap="square" rtlCol="0">
              <a:spAutoFit/>
            </a:bodyPr>
            <a:lstStyle/>
            <a:p>
              <a:r>
                <a:rPr lang="en-US" sz="1400" dirty="0" smtClean="0">
                  <a:solidFill>
                    <a:srgbClr val="091860"/>
                  </a:solidFill>
                </a:rPr>
                <a:t>Optoelectronics, Signal Processing,  Astronomy, Remote sensing, Biometric systems</a:t>
              </a:r>
              <a:endParaRPr lang="en-US" sz="1400" dirty="0">
                <a:solidFill>
                  <a:srgbClr val="091860"/>
                </a:solidFill>
              </a:endParaRPr>
            </a:p>
          </p:txBody>
        </p:sp>
      </p:grpSp>
      <p:sp>
        <p:nvSpPr>
          <p:cNvPr id="31" name="Rectangle 30"/>
          <p:cNvSpPr/>
          <p:nvPr/>
        </p:nvSpPr>
        <p:spPr>
          <a:xfrm>
            <a:off x="99106" y="5097958"/>
            <a:ext cx="9044894" cy="923330"/>
          </a:xfrm>
          <a:prstGeom prst="rect">
            <a:avLst/>
          </a:prstGeom>
        </p:spPr>
        <p:txBody>
          <a:bodyPr wrap="square">
            <a:spAutoFit/>
          </a:bodyPr>
          <a:lstStyle/>
          <a:p>
            <a:r>
              <a:rPr lang="en-US" dirty="0" smtClean="0">
                <a:solidFill>
                  <a:srgbClr val="091860"/>
                </a:solidFill>
              </a:rPr>
              <a:t>2012-2013 : </a:t>
            </a:r>
            <a:r>
              <a:rPr lang="en-US" dirty="0">
                <a:solidFill>
                  <a:srgbClr val="091860"/>
                </a:solidFill>
              </a:rPr>
              <a:t>1</a:t>
            </a:r>
            <a:r>
              <a:rPr lang="en-US" dirty="0" smtClean="0">
                <a:solidFill>
                  <a:srgbClr val="091860"/>
                </a:solidFill>
              </a:rPr>
              <a:t>-year internship (R</a:t>
            </a:r>
            <a:r>
              <a:rPr lang="en-US" dirty="0" smtClean="0">
                <a:solidFill>
                  <a:srgbClr val="091860"/>
                </a:solidFill>
                <a:latin typeface="Arial" pitchFamily="34" charset="0"/>
                <a:cs typeface="Arial" pitchFamily="34" charset="0"/>
              </a:rPr>
              <a:t>&amp;</a:t>
            </a:r>
            <a:r>
              <a:rPr lang="en-US" dirty="0" smtClean="0">
                <a:solidFill>
                  <a:srgbClr val="091860"/>
                </a:solidFill>
              </a:rPr>
              <a:t>D engineer), University of Waterloo, Canada</a:t>
            </a:r>
            <a:br>
              <a:rPr lang="en-US" dirty="0" smtClean="0">
                <a:solidFill>
                  <a:srgbClr val="091860"/>
                </a:solidFill>
              </a:rPr>
            </a:br>
            <a:endParaRPr lang="en-US" dirty="0" smtClean="0">
              <a:solidFill>
                <a:srgbClr val="091860"/>
              </a:solidFill>
            </a:endParaRPr>
          </a:p>
          <a:p>
            <a:endParaRPr lang="en-US" dirty="0" smtClean="0">
              <a:solidFill>
                <a:srgbClr val="091860"/>
              </a:solidFill>
            </a:endParaRPr>
          </a:p>
        </p:txBody>
      </p:sp>
      <p:sp>
        <p:nvSpPr>
          <p:cNvPr id="32" name="Rectangle 31"/>
          <p:cNvSpPr/>
          <p:nvPr/>
        </p:nvSpPr>
        <p:spPr>
          <a:xfrm>
            <a:off x="414588" y="5461492"/>
            <a:ext cx="8261868" cy="307777"/>
          </a:xfrm>
          <a:prstGeom prst="rect">
            <a:avLst/>
          </a:prstGeom>
        </p:spPr>
        <p:txBody>
          <a:bodyPr wrap="square">
            <a:spAutoFit/>
          </a:bodyPr>
          <a:lstStyle/>
          <a:p>
            <a:r>
              <a:rPr lang="en-US" sz="1400" dirty="0" smtClean="0">
                <a:solidFill>
                  <a:srgbClr val="091860"/>
                </a:solidFill>
              </a:rPr>
              <a:t>Developing new interaction techniques between private and shared surfaces in collocated groupware</a:t>
            </a:r>
            <a:endParaRPr lang="en-US" sz="1400" dirty="0">
              <a:solidFill>
                <a:srgbClr val="091860"/>
              </a:solidFill>
            </a:endParaRPr>
          </a:p>
        </p:txBody>
      </p:sp>
      <p:sp>
        <p:nvSpPr>
          <p:cNvPr id="35" name="Espace réservé du numéro de diapositive 8"/>
          <p:cNvSpPr txBox="1">
            <a:spLocks/>
          </p:cNvSpPr>
          <p:nvPr/>
        </p:nvSpPr>
        <p:spPr>
          <a:xfrm>
            <a:off x="6457950" y="6356351"/>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65000"/>
                    <a:lumOff val="35000"/>
                  </a:schemeClr>
                </a:solidFill>
              </a:rPr>
              <a:t>2</a:t>
            </a:r>
          </a:p>
        </p:txBody>
      </p:sp>
    </p:spTree>
    <p:extLst>
      <p:ext uri="{BB962C8B-B14F-4D97-AF65-F5344CB8AC3E}">
        <p14:creationId xmlns:p14="http://schemas.microsoft.com/office/powerpoint/2010/main" val="2627577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contenu 2"/>
          <p:cNvSpPr txBox="1">
            <a:spLocks/>
          </p:cNvSpPr>
          <p:nvPr/>
        </p:nvSpPr>
        <p:spPr>
          <a:xfrm>
            <a:off x="251521" y="1196752"/>
            <a:ext cx="9145015" cy="1152416"/>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marL="0" indent="0">
              <a:buNone/>
            </a:pPr>
            <a:r>
              <a:rPr lang="en-US" sz="2200" b="1" u="sng" kern="0" dirty="0" err="1" smtClean="0"/>
              <a:t>MASc.</a:t>
            </a:r>
            <a:r>
              <a:rPr lang="en-US" sz="2200" b="1" u="sng" kern="0" dirty="0" smtClean="0"/>
              <a:t> in Electrical &amp; Computer Engineering /Nanotechnology </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6035">
            <a:off x="6074720" y="1848849"/>
            <a:ext cx="2863007" cy="1906762"/>
          </a:xfrm>
          <a:prstGeom prst="rect">
            <a:avLst/>
          </a:prstGeom>
          <a:ln>
            <a:noFill/>
          </a:ln>
          <a:effectLst>
            <a:softEdge rad="112500"/>
          </a:effectLst>
        </p:spPr>
      </p:pic>
      <p:sp>
        <p:nvSpPr>
          <p:cNvPr id="5" name="Rectangle 4"/>
          <p:cNvSpPr/>
          <p:nvPr/>
        </p:nvSpPr>
        <p:spPr>
          <a:xfrm>
            <a:off x="395536" y="1917407"/>
            <a:ext cx="4896544" cy="4031873"/>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91860"/>
                </a:solidFill>
              </a:rPr>
              <a:t>Setting up of the new MBE lab under the </a:t>
            </a:r>
          </a:p>
          <a:p>
            <a:r>
              <a:rPr lang="en-US" dirty="0">
                <a:solidFill>
                  <a:srgbClr val="091860"/>
                </a:solidFill>
              </a:rPr>
              <a:t> </a:t>
            </a:r>
            <a:r>
              <a:rPr lang="en-US" dirty="0" smtClean="0">
                <a:solidFill>
                  <a:srgbClr val="091860"/>
                </a:solidFill>
              </a:rPr>
              <a:t>       supervision of Prof. </a:t>
            </a:r>
            <a:r>
              <a:rPr lang="en-US" dirty="0" err="1" smtClean="0">
                <a:solidFill>
                  <a:srgbClr val="091860"/>
                </a:solidFill>
              </a:rPr>
              <a:t>Z.R.Wasilewski</a:t>
            </a:r>
            <a:endParaRPr lang="en-US" dirty="0" smtClean="0">
              <a:solidFill>
                <a:srgbClr val="091860"/>
              </a:solidFill>
            </a:endParaRPr>
          </a:p>
          <a:p>
            <a:endParaRPr lang="en-US" sz="1200" dirty="0">
              <a:solidFill>
                <a:srgbClr val="091860"/>
              </a:solidFill>
            </a:endParaRPr>
          </a:p>
          <a:p>
            <a:pPr marL="285750" indent="-285750">
              <a:buFont typeface="Arial" panose="020B0604020202020204" pitchFamily="34" charset="0"/>
              <a:buChar char="•"/>
            </a:pPr>
            <a:r>
              <a:rPr lang="en-US" dirty="0" smtClean="0">
                <a:solidFill>
                  <a:srgbClr val="00B050"/>
                </a:solidFill>
              </a:rPr>
              <a:t>2 year research project</a:t>
            </a:r>
            <a:r>
              <a:rPr lang="en-US" dirty="0" smtClean="0">
                <a:solidFill>
                  <a:srgbClr val="091860"/>
                </a:solidFill>
              </a:rPr>
              <a:t> in collaboration with </a:t>
            </a:r>
          </a:p>
          <a:p>
            <a:r>
              <a:rPr lang="en-US" dirty="0">
                <a:solidFill>
                  <a:srgbClr val="091860"/>
                </a:solidFill>
              </a:rPr>
              <a:t> </a:t>
            </a:r>
            <a:r>
              <a:rPr lang="en-US" dirty="0" smtClean="0">
                <a:solidFill>
                  <a:srgbClr val="091860"/>
                </a:solidFill>
              </a:rPr>
              <a:t>       the Institute for Quantum Computing</a:t>
            </a:r>
          </a:p>
          <a:p>
            <a:pPr marL="285750" indent="-285750">
              <a:buFont typeface="Arial" panose="020B0604020202020204" pitchFamily="34" charset="0"/>
              <a:buChar char="•"/>
            </a:pPr>
            <a:endParaRPr lang="en-US" sz="1200" dirty="0" smtClean="0">
              <a:solidFill>
                <a:srgbClr val="091860"/>
              </a:solidFill>
            </a:endParaRPr>
          </a:p>
          <a:p>
            <a:pPr marL="285750" indent="-285750">
              <a:buFont typeface="Arial" panose="020B0604020202020204" pitchFamily="34" charset="0"/>
              <a:buChar char="•"/>
            </a:pPr>
            <a:r>
              <a:rPr lang="en-US" dirty="0" smtClean="0">
                <a:solidFill>
                  <a:srgbClr val="091860"/>
                </a:solidFill>
              </a:rPr>
              <a:t>Coursework projects:</a:t>
            </a:r>
          </a:p>
          <a:p>
            <a:pPr marL="742950" lvl="1" indent="-285750">
              <a:buFont typeface="Arial" panose="020B0604020202020204" pitchFamily="34" charset="0"/>
              <a:buChar char="•"/>
            </a:pPr>
            <a:r>
              <a:rPr lang="en-US" sz="1400" dirty="0" smtClean="0">
                <a:solidFill>
                  <a:srgbClr val="091860"/>
                </a:solidFill>
              </a:rPr>
              <a:t>Simulation of microwave resonators</a:t>
            </a:r>
          </a:p>
          <a:p>
            <a:pPr marL="742950" lvl="1" indent="-285750">
              <a:buFont typeface="Arial" panose="020B0604020202020204" pitchFamily="34" charset="0"/>
              <a:buChar char="•"/>
            </a:pPr>
            <a:r>
              <a:rPr lang="en-US" sz="1400" dirty="0" smtClean="0">
                <a:solidFill>
                  <a:srgbClr val="091860"/>
                </a:solidFill>
              </a:rPr>
              <a:t>Writing of a review paper</a:t>
            </a:r>
          </a:p>
          <a:p>
            <a:pPr marL="742950" lvl="1" indent="-285750">
              <a:buFont typeface="Arial" panose="020B0604020202020204" pitchFamily="34" charset="0"/>
              <a:buChar char="•"/>
            </a:pPr>
            <a:r>
              <a:rPr lang="en-US" sz="1400" dirty="0" smtClean="0">
                <a:solidFill>
                  <a:srgbClr val="091860"/>
                </a:solidFill>
              </a:rPr>
              <a:t>Development of a band structure simulator</a:t>
            </a:r>
          </a:p>
          <a:p>
            <a:pPr marL="742950" lvl="1" indent="-285750">
              <a:buFont typeface="Arial" panose="020B0604020202020204" pitchFamily="34" charset="0"/>
              <a:buChar char="•"/>
            </a:pPr>
            <a:endParaRPr lang="en-US" sz="1200" dirty="0" smtClean="0">
              <a:solidFill>
                <a:srgbClr val="091860"/>
              </a:solidFill>
            </a:endParaRPr>
          </a:p>
          <a:p>
            <a:pPr marL="285750" indent="-285750">
              <a:buFont typeface="Arial" panose="020B0604020202020204" pitchFamily="34" charset="0"/>
              <a:buChar char="•"/>
            </a:pPr>
            <a:r>
              <a:rPr lang="en-US" dirty="0" smtClean="0">
                <a:solidFill>
                  <a:srgbClr val="091860"/>
                </a:solidFill>
              </a:rPr>
              <a:t>Publications:</a:t>
            </a:r>
          </a:p>
          <a:p>
            <a:pPr marL="742950" lvl="1" indent="-285750">
              <a:buFont typeface="Arial" panose="020B0604020202020204" pitchFamily="34" charset="0"/>
              <a:buChar char="•"/>
            </a:pPr>
            <a:r>
              <a:rPr lang="en-US" sz="1400" dirty="0" smtClean="0">
                <a:solidFill>
                  <a:srgbClr val="091860"/>
                </a:solidFill>
              </a:rPr>
              <a:t>Article in </a:t>
            </a:r>
            <a:r>
              <a:rPr lang="en-US" sz="1400" dirty="0">
                <a:solidFill>
                  <a:srgbClr val="091860"/>
                </a:solidFill>
              </a:rPr>
              <a:t>Superconductor </a:t>
            </a:r>
            <a:r>
              <a:rPr lang="en-US" sz="1400" dirty="0" smtClean="0">
                <a:solidFill>
                  <a:srgbClr val="091860"/>
                </a:solidFill>
              </a:rPr>
              <a:t>Sc. </a:t>
            </a:r>
            <a:r>
              <a:rPr lang="en-US" sz="1400" dirty="0">
                <a:solidFill>
                  <a:srgbClr val="091860"/>
                </a:solidFill>
              </a:rPr>
              <a:t>and </a:t>
            </a:r>
            <a:r>
              <a:rPr lang="en-US" sz="1400" dirty="0" smtClean="0">
                <a:solidFill>
                  <a:srgbClr val="091860"/>
                </a:solidFill>
              </a:rPr>
              <a:t>Tech. </a:t>
            </a:r>
            <a:r>
              <a:rPr lang="en-US" sz="1400" dirty="0">
                <a:solidFill>
                  <a:srgbClr val="091860"/>
                </a:solidFill>
              </a:rPr>
              <a:t>29(6):064004 · June 2016</a:t>
            </a:r>
          </a:p>
          <a:p>
            <a:pPr marL="742950" lvl="1" indent="-285750">
              <a:buFont typeface="Arial" panose="020B0604020202020204" pitchFamily="34" charset="0"/>
              <a:buChar char="•"/>
            </a:pPr>
            <a:r>
              <a:rPr lang="en-US" sz="1400" dirty="0" smtClean="0">
                <a:solidFill>
                  <a:srgbClr val="091860"/>
                </a:solidFill>
              </a:rPr>
              <a:t>Posters at NAMBE, EUROMBE 2015</a:t>
            </a:r>
          </a:p>
          <a:p>
            <a:pPr marL="742950" lvl="1" indent="-285750">
              <a:buFont typeface="Arial" panose="020B0604020202020204" pitchFamily="34" charset="0"/>
              <a:buChar char="•"/>
            </a:pPr>
            <a:r>
              <a:rPr lang="en-US" sz="1400" dirty="0" smtClean="0">
                <a:solidFill>
                  <a:srgbClr val="091860"/>
                </a:solidFill>
              </a:rPr>
              <a:t>Presentation at CSSTC 2015</a:t>
            </a:r>
          </a:p>
          <a:p>
            <a:pPr marL="742950" lvl="1" indent="-285750">
              <a:buFont typeface="Arial" panose="020B0604020202020204" pitchFamily="34" charset="0"/>
              <a:buChar char="•"/>
            </a:pPr>
            <a:r>
              <a:rPr lang="en-US" sz="1400" dirty="0" err="1" smtClean="0">
                <a:solidFill>
                  <a:srgbClr val="091860"/>
                </a:solidFill>
              </a:rPr>
              <a:t>MASc.</a:t>
            </a:r>
            <a:r>
              <a:rPr lang="en-US" sz="1400" dirty="0" smtClean="0">
                <a:solidFill>
                  <a:srgbClr val="091860"/>
                </a:solidFill>
              </a:rPr>
              <a:t> Thesis (Aug. 2015)</a:t>
            </a:r>
            <a:endParaRPr lang="en-US" sz="1400" dirty="0">
              <a:solidFill>
                <a:srgbClr val="091860"/>
              </a:solidFill>
            </a:endParaRP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483" y="3951377"/>
            <a:ext cx="1992555" cy="2656740"/>
          </a:xfrm>
          <a:prstGeom prst="rect">
            <a:avLst/>
          </a:prstGeom>
        </p:spPr>
      </p:pic>
      <p:sp>
        <p:nvSpPr>
          <p:cNvPr id="7" name="Rectangle 6"/>
          <p:cNvSpPr/>
          <p:nvPr/>
        </p:nvSpPr>
        <p:spPr bwMode="auto">
          <a:xfrm>
            <a:off x="0" y="0"/>
            <a:ext cx="7812360" cy="98072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29714">
            <a:off x="274243" y="253454"/>
            <a:ext cx="947635" cy="473819"/>
          </a:xfrm>
          <a:prstGeom prst="rect">
            <a:avLst/>
          </a:prstGeom>
        </p:spPr>
      </p:pic>
      <p:pic>
        <p:nvPicPr>
          <p:cNvPr id="6" name="Imag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130081"/>
            <a:ext cx="2135177" cy="903532"/>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5696" y="58315"/>
            <a:ext cx="936104" cy="936104"/>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4895" y="-103372"/>
            <a:ext cx="2307185" cy="1223738"/>
          </a:xfrm>
          <a:prstGeom prst="rect">
            <a:avLst/>
          </a:prstGeom>
        </p:spPr>
      </p:pic>
      <p:sp>
        <p:nvSpPr>
          <p:cNvPr id="13" name="Espace réservé du numéro de diapositive 8"/>
          <p:cNvSpPr txBox="1">
            <a:spLocks/>
          </p:cNvSpPr>
          <p:nvPr/>
        </p:nvSpPr>
        <p:spPr>
          <a:xfrm>
            <a:off x="2695165" y="635513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65000"/>
                    <a:lumOff val="35000"/>
                  </a:schemeClr>
                </a:solidFill>
              </a:rPr>
              <a:t>3</a:t>
            </a:r>
          </a:p>
        </p:txBody>
      </p:sp>
    </p:spTree>
    <p:extLst>
      <p:ext uri="{BB962C8B-B14F-4D97-AF65-F5344CB8AC3E}">
        <p14:creationId xmlns:p14="http://schemas.microsoft.com/office/powerpoint/2010/main" val="1537452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47" y="3077492"/>
            <a:ext cx="3663135" cy="3663135"/>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79" y="3364958"/>
            <a:ext cx="629984" cy="222594"/>
          </a:xfrm>
          <a:prstGeom prst="rect">
            <a:avLst/>
          </a:prstGeom>
        </p:spPr>
      </p:pic>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5920" y="5089551"/>
            <a:ext cx="656026" cy="314153"/>
          </a:xfrm>
          <a:prstGeom prst="rect">
            <a:avLst/>
          </a:prstGeom>
        </p:spPr>
      </p:pic>
      <p:pic>
        <p:nvPicPr>
          <p:cNvPr id="20" name="Imag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8832" y="3542172"/>
            <a:ext cx="810595" cy="362953"/>
          </a:xfrm>
          <a:prstGeom prst="rect">
            <a:avLst/>
          </a:prstGeom>
        </p:spPr>
      </p:pic>
      <p:pic>
        <p:nvPicPr>
          <p:cNvPr id="28" name="Imag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694" y="3688243"/>
            <a:ext cx="469548" cy="183465"/>
          </a:xfrm>
          <a:prstGeom prst="rect">
            <a:avLst/>
          </a:prstGeom>
        </p:spPr>
      </p:pic>
      <p:pic>
        <p:nvPicPr>
          <p:cNvPr id="31" name="Imag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3877" y="5868065"/>
            <a:ext cx="413022" cy="413022"/>
          </a:xfrm>
          <a:prstGeom prst="rect">
            <a:avLst/>
          </a:prstGeom>
        </p:spPr>
      </p:pic>
      <p:sp>
        <p:nvSpPr>
          <p:cNvPr id="34" name="Espace réservé du contenu 2"/>
          <p:cNvSpPr txBox="1">
            <a:spLocks/>
          </p:cNvSpPr>
          <p:nvPr/>
        </p:nvSpPr>
        <p:spPr>
          <a:xfrm>
            <a:off x="643222" y="1772934"/>
            <a:ext cx="5117950" cy="1304558"/>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r>
              <a:rPr lang="en-US" sz="2000" kern="0" dirty="0" smtClean="0"/>
              <a:t>Project: </a:t>
            </a:r>
          </a:p>
          <a:p>
            <a:pPr marL="0" indent="0">
              <a:buNone/>
            </a:pPr>
            <a:r>
              <a:rPr lang="en-US" sz="1600" kern="0" dirty="0" smtClean="0">
                <a:solidFill>
                  <a:srgbClr val="00B050"/>
                </a:solidFill>
              </a:rPr>
              <a:t>Metamorphic III-Sb for Si concentrated </a:t>
            </a:r>
          </a:p>
          <a:p>
            <a:pPr marL="0" indent="0">
              <a:buNone/>
            </a:pPr>
            <a:r>
              <a:rPr lang="en-US" sz="1600" kern="0" dirty="0" smtClean="0">
                <a:solidFill>
                  <a:srgbClr val="00B050"/>
                </a:solidFill>
              </a:rPr>
              <a:t>photovoltaic solar cells</a:t>
            </a:r>
          </a:p>
          <a:p>
            <a:endParaRPr lang="en-US" sz="800" kern="0" dirty="0" smtClean="0"/>
          </a:p>
          <a:p>
            <a:endParaRPr lang="en-US" sz="800" kern="0" dirty="0"/>
          </a:p>
          <a:p>
            <a:pPr marL="0" indent="0">
              <a:buNone/>
            </a:pPr>
            <a:endParaRPr lang="en-US" sz="2000" kern="0" dirty="0"/>
          </a:p>
          <a:p>
            <a:pPr marL="57150" indent="0">
              <a:buNone/>
            </a:pPr>
            <a:endParaRPr lang="en-US" kern="0" dirty="0" smtClean="0"/>
          </a:p>
        </p:txBody>
      </p:sp>
      <p:sp>
        <p:nvSpPr>
          <p:cNvPr id="33" name="Espace réservé du numéro de diapositive 3"/>
          <p:cNvSpPr txBox="1">
            <a:spLocks/>
          </p:cNvSpPr>
          <p:nvPr/>
        </p:nvSpPr>
        <p:spPr>
          <a:xfrm>
            <a:off x="6475040" y="6376243"/>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65000"/>
                    <a:lumOff val="35000"/>
                  </a:schemeClr>
                </a:solidFill>
              </a:rPr>
              <a:t>4</a:t>
            </a:r>
          </a:p>
        </p:txBody>
      </p:sp>
      <p:pic>
        <p:nvPicPr>
          <p:cNvPr id="3" name="Image 2"/>
          <p:cNvPicPr>
            <a:picLocks noChangeAspect="1"/>
          </p:cNvPicPr>
          <p:nvPr/>
        </p:nvPicPr>
        <p:blipFill rotWithShape="1">
          <a:blip r:embed="rId9">
            <a:extLst>
              <a:ext uri="{28A0092B-C50C-407E-A947-70E740481C1C}">
                <a14:useLocalDpi xmlns:a14="http://schemas.microsoft.com/office/drawing/2010/main" val="0"/>
              </a:ext>
            </a:extLst>
          </a:blip>
          <a:srcRect l="8314" b="-22401"/>
          <a:stretch/>
        </p:blipFill>
        <p:spPr>
          <a:xfrm>
            <a:off x="645921" y="6376047"/>
            <a:ext cx="469695" cy="149297"/>
          </a:xfrm>
          <a:prstGeom prst="rect">
            <a:avLst/>
          </a:prstGeom>
        </p:spPr>
      </p:pic>
      <p:sp>
        <p:nvSpPr>
          <p:cNvPr id="4" name="Rectangle 3"/>
          <p:cNvSpPr/>
          <p:nvPr/>
        </p:nvSpPr>
        <p:spPr bwMode="auto">
          <a:xfrm>
            <a:off x="770271" y="6165304"/>
            <a:ext cx="489361" cy="13794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27" name="Imag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6205" y="5833270"/>
            <a:ext cx="388527" cy="512407"/>
          </a:xfrm>
          <a:prstGeom prst="rect">
            <a:avLst/>
          </a:prstGeom>
        </p:spPr>
      </p:pic>
      <p:sp>
        <p:nvSpPr>
          <p:cNvPr id="36" name="Espace réservé du contenu 2"/>
          <p:cNvSpPr txBox="1">
            <a:spLocks/>
          </p:cNvSpPr>
          <p:nvPr/>
        </p:nvSpPr>
        <p:spPr>
          <a:xfrm>
            <a:off x="102122" y="1108416"/>
            <a:ext cx="3816424" cy="432764"/>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pPr marL="0" indent="0">
              <a:buNone/>
            </a:pPr>
            <a:r>
              <a:rPr lang="en-US" sz="2800" b="1" u="sng" kern="0" dirty="0" smtClean="0"/>
              <a:t>PROMIS ESR 10</a:t>
            </a:r>
            <a:endParaRPr lang="en-US" b="1" u="sng" kern="0" dirty="0" smtClean="0"/>
          </a:p>
        </p:txBody>
      </p:sp>
      <p:sp>
        <p:nvSpPr>
          <p:cNvPr id="2" name="Ellipse 1"/>
          <p:cNvSpPr/>
          <p:nvPr/>
        </p:nvSpPr>
        <p:spPr bwMode="auto">
          <a:xfrm rot="3583957">
            <a:off x="1636739" y="5296304"/>
            <a:ext cx="743371" cy="1207446"/>
          </a:xfrm>
          <a:prstGeom prst="ellips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6" name="Ellipse 15"/>
          <p:cNvSpPr/>
          <p:nvPr/>
        </p:nvSpPr>
        <p:spPr bwMode="auto">
          <a:xfrm rot="19571123">
            <a:off x="408703" y="5694208"/>
            <a:ext cx="691491" cy="1033861"/>
          </a:xfrm>
          <a:prstGeom prst="ellipse">
            <a:avLst/>
          </a:pr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7" name="Ellipse 16"/>
          <p:cNvSpPr/>
          <p:nvPr/>
        </p:nvSpPr>
        <p:spPr bwMode="auto">
          <a:xfrm rot="3808019">
            <a:off x="1456032" y="4646326"/>
            <a:ext cx="576197" cy="956341"/>
          </a:xfrm>
          <a:prstGeom prst="ellipse">
            <a:avLst/>
          </a:prstGeom>
          <a:noFill/>
          <a:ln w="9525" cap="flat" cmpd="sng" algn="ctr">
            <a:solidFill>
              <a:srgbClr val="0918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19" name="Image 18"/>
          <p:cNvPicPr>
            <a:picLocks noChangeAspect="1"/>
          </p:cNvPicPr>
          <p:nvPr/>
        </p:nvPicPr>
        <p:blipFill rotWithShape="1">
          <a:blip r:embed="rId11" cstate="print">
            <a:extLst>
              <a:ext uri="{28A0092B-C50C-407E-A947-70E740481C1C}">
                <a14:useLocalDpi xmlns:a14="http://schemas.microsoft.com/office/drawing/2010/main" val="0"/>
              </a:ext>
            </a:extLst>
          </a:blip>
          <a:srcRect l="24612" t="5927" r="10362" b="20841"/>
          <a:stretch/>
        </p:blipFill>
        <p:spPr>
          <a:xfrm rot="154722">
            <a:off x="4979568" y="178592"/>
            <a:ext cx="3775123" cy="3188684"/>
          </a:xfrm>
          <a:prstGeom prst="rect">
            <a:avLst/>
          </a:prstGeom>
          <a:ln>
            <a:noFill/>
          </a:ln>
          <a:effectLst>
            <a:outerShdw blurRad="292100" dist="139700" dir="2700000" algn="tl" rotWithShape="0">
              <a:srgbClr val="333333">
                <a:alpha val="65000"/>
              </a:srgbClr>
            </a:outerShdw>
          </a:effectLst>
        </p:spPr>
      </p:pic>
      <p:cxnSp>
        <p:nvCxnSpPr>
          <p:cNvPr id="7" name="Connecteur droit avec flèche 6"/>
          <p:cNvCxnSpPr/>
          <p:nvPr/>
        </p:nvCxnSpPr>
        <p:spPr bwMode="auto">
          <a:xfrm flipH="1" flipV="1">
            <a:off x="8172400" y="1196753"/>
            <a:ext cx="72008" cy="2598268"/>
          </a:xfrm>
          <a:prstGeom prst="straightConnector1">
            <a:avLst/>
          </a:prstGeom>
          <a:solidFill>
            <a:schemeClr val="accent1"/>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ZoneTexte 25"/>
          <p:cNvSpPr txBox="1"/>
          <p:nvPr/>
        </p:nvSpPr>
        <p:spPr>
          <a:xfrm>
            <a:off x="7660903" y="3831431"/>
            <a:ext cx="1743073" cy="461665"/>
          </a:xfrm>
          <a:prstGeom prst="rect">
            <a:avLst/>
          </a:prstGeom>
          <a:noFill/>
        </p:spPr>
        <p:txBody>
          <a:bodyPr wrap="square" rtlCol="0">
            <a:spAutoFit/>
          </a:bodyPr>
          <a:lstStyle/>
          <a:p>
            <a:r>
              <a:rPr lang="en-US" sz="1200" i="1" dirty="0" smtClean="0">
                <a:solidFill>
                  <a:srgbClr val="C00000"/>
                </a:solidFill>
              </a:rPr>
              <a:t>World record efficiency: 46%</a:t>
            </a:r>
            <a:endParaRPr lang="en-US" sz="1200" i="1" dirty="0">
              <a:solidFill>
                <a:srgbClr val="C00000"/>
              </a:solidFill>
            </a:endParaRPr>
          </a:p>
        </p:txBody>
      </p:sp>
      <p:sp>
        <p:nvSpPr>
          <p:cNvPr id="21" name="Espace réservé du contenu 2"/>
          <p:cNvSpPr txBox="1">
            <a:spLocks/>
          </p:cNvSpPr>
          <p:nvPr/>
        </p:nvSpPr>
        <p:spPr>
          <a:xfrm>
            <a:off x="4117722" y="4487104"/>
            <a:ext cx="5117950" cy="1206377"/>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2400">
                <a:solidFill>
                  <a:srgbClr val="091860"/>
                </a:solidFill>
                <a:latin typeface="+mn-lt"/>
                <a:ea typeface="ＭＳ Ｐゴシック" pitchFamily="34" charset="-128"/>
                <a:cs typeface="+mn-cs"/>
              </a:defRPr>
            </a:lvl1pPr>
            <a:lvl2pPr marL="742950" indent="-285750" algn="l" defTabSz="457200" rtl="0" eaLnBrk="0" fontAlgn="base" hangingPunct="0">
              <a:spcBef>
                <a:spcPct val="20000"/>
              </a:spcBef>
              <a:spcAft>
                <a:spcPct val="0"/>
              </a:spcAft>
              <a:buFont typeface="Lucida Grande" charset="0"/>
              <a:buChar char="-"/>
              <a:defRPr sz="2000">
                <a:solidFill>
                  <a:srgbClr val="091860"/>
                </a:solidFill>
                <a:latin typeface="+mn-lt"/>
                <a:ea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a:solidFill>
                  <a:srgbClr val="091860"/>
                </a:solidFill>
                <a:latin typeface="+mn-lt"/>
                <a:ea typeface="ＭＳ Ｐゴシック" pitchFamily="34" charset="-128"/>
              </a:defRPr>
            </a:lvl3pPr>
            <a:lvl4pPr marL="1600200" indent="-228600" algn="l" defTabSz="457200" rtl="0" eaLnBrk="0" fontAlgn="base" hangingPunct="0">
              <a:spcBef>
                <a:spcPct val="20000"/>
              </a:spcBef>
              <a:spcAft>
                <a:spcPct val="0"/>
              </a:spcAft>
              <a:buFont typeface="Lucida Grande" charset="0"/>
              <a:buChar char="-"/>
              <a:defRPr sz="1600">
                <a:solidFill>
                  <a:srgbClr val="091860"/>
                </a:solidFill>
                <a:latin typeface="+mn-lt"/>
                <a:ea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ＭＳ Ｐゴシック" pitchFamily="34" charset="-128"/>
              </a:defRPr>
            </a:lvl5pPr>
            <a:lvl6pPr marL="25146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6pPr>
            <a:lvl7pPr marL="29718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7pPr>
            <a:lvl8pPr marL="34290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8pPr>
            <a:lvl9pPr marL="3886200" indent="-228600" algn="l" defTabSz="457200" rtl="0" eaLnBrk="0" fontAlgn="base" hangingPunct="0">
              <a:spcBef>
                <a:spcPct val="20000"/>
              </a:spcBef>
              <a:spcAft>
                <a:spcPct val="0"/>
              </a:spcAft>
              <a:buFont typeface="Arial" pitchFamily="34" charset="0"/>
              <a:buChar char="»"/>
              <a:defRPr sz="1600">
                <a:solidFill>
                  <a:srgbClr val="091860"/>
                </a:solidFill>
                <a:latin typeface="+mn-lt"/>
                <a:ea typeface="+mn-ea"/>
              </a:defRPr>
            </a:lvl9pPr>
          </a:lstStyle>
          <a:p>
            <a:r>
              <a:rPr lang="en-US" sz="2000" kern="0" dirty="0" smtClean="0"/>
              <a:t>Within the network:</a:t>
            </a:r>
          </a:p>
          <a:p>
            <a:pPr lvl="1"/>
            <a:r>
              <a:rPr lang="en-US" sz="1600" kern="0" dirty="0">
                <a:solidFill>
                  <a:srgbClr val="00B050"/>
                </a:solidFill>
              </a:rPr>
              <a:t>WP3: Materials for Energy</a:t>
            </a:r>
          </a:p>
          <a:p>
            <a:pPr lvl="1"/>
            <a:r>
              <a:rPr lang="en-US" sz="1600" kern="0" dirty="0"/>
              <a:t>Close work with III-V Lab and </a:t>
            </a:r>
            <a:r>
              <a:rPr lang="en-US" sz="1600" kern="0" dirty="0" smtClean="0"/>
              <a:t>UCA</a:t>
            </a:r>
            <a:endParaRPr lang="en-US" sz="1600" kern="0" dirty="0"/>
          </a:p>
          <a:p>
            <a:pPr marL="0" indent="0">
              <a:buNone/>
            </a:pPr>
            <a:endParaRPr lang="en-US" sz="2000" kern="0" dirty="0"/>
          </a:p>
          <a:p>
            <a:pPr marL="57150" indent="0">
              <a:buNone/>
            </a:pPr>
            <a:endParaRPr lang="en-US" kern="0" dirty="0" smtClean="0"/>
          </a:p>
        </p:txBody>
      </p:sp>
    </p:spTree>
    <p:extLst>
      <p:ext uri="{BB962C8B-B14F-4D97-AF65-F5344CB8AC3E}">
        <p14:creationId xmlns:p14="http://schemas.microsoft.com/office/powerpoint/2010/main" val="2703751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5877272"/>
            <a:ext cx="9144000" cy="980728"/>
          </a:xfrm>
          <a:prstGeom prst="rect">
            <a:avLst/>
          </a:prstGeom>
          <a:solidFill>
            <a:schemeClr val="bg1">
              <a:alpha val="98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 name="Espace réservé du numéro de diapositive 3"/>
          <p:cNvSpPr>
            <a:spLocks noGrp="1"/>
          </p:cNvSpPr>
          <p:nvPr>
            <p:ph type="sldNum" sz="quarter" idx="12"/>
          </p:nvPr>
        </p:nvSpPr>
        <p:spPr/>
        <p:txBody>
          <a:bodyPr/>
          <a:lstStyle/>
          <a:p>
            <a:r>
              <a:rPr lang="fr-FR" dirty="0">
                <a:solidFill>
                  <a:schemeClr val="tx1">
                    <a:lumMod val="65000"/>
                    <a:lumOff val="35000"/>
                  </a:schemeClr>
                </a:solidFill>
              </a:rPr>
              <a:t>5</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19158"/>
            <a:ext cx="8936100" cy="5237193"/>
          </a:xfrm>
          <a:prstGeom prst="rect">
            <a:avLst/>
          </a:prstGeom>
        </p:spPr>
      </p:pic>
      <p:sp>
        <p:nvSpPr>
          <p:cNvPr id="2" name="Ellipse 1"/>
          <p:cNvSpPr/>
          <p:nvPr/>
        </p:nvSpPr>
        <p:spPr bwMode="auto">
          <a:xfrm rot="20999178">
            <a:off x="4857853" y="1707302"/>
            <a:ext cx="4392488" cy="2016224"/>
          </a:xfrm>
          <a:prstGeom prst="ellipse">
            <a:avLst/>
          </a:prstGeom>
          <a:gradFill>
            <a:gsLst>
              <a:gs pos="0">
                <a:schemeClr val="dk1">
                  <a:tint val="50000"/>
                  <a:satMod val="300000"/>
                  <a:alpha val="16000"/>
                </a:schemeClr>
              </a:gs>
              <a:gs pos="35000">
                <a:schemeClr val="dk1">
                  <a:tint val="37000"/>
                  <a:satMod val="300000"/>
                  <a:alpha val="3000"/>
                </a:schemeClr>
              </a:gs>
              <a:gs pos="100000">
                <a:schemeClr val="dk1">
                  <a:tint val="15000"/>
                  <a:satMod val="350000"/>
                  <a:alpha val="12000"/>
                </a:schemeClr>
              </a:gs>
            </a:gsLst>
          </a:gradFill>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 name="ZoneTexte 2"/>
          <p:cNvSpPr txBox="1"/>
          <p:nvPr/>
        </p:nvSpPr>
        <p:spPr>
          <a:xfrm rot="20624050" flipH="1">
            <a:off x="3787537" y="1498362"/>
            <a:ext cx="3240360" cy="408623"/>
          </a:xfrm>
          <a:prstGeom prst="wedgeRoundRectCallout">
            <a:avLst>
              <a:gd name="adj1" fmla="val -19571"/>
              <a:gd name="adj2" fmla="val 79198"/>
              <a:gd name="adj3" fmla="val 16667"/>
            </a:avLst>
          </a:prstGeom>
          <a:solidFill>
            <a:srgbClr val="C37EF6">
              <a:alpha val="71000"/>
            </a:srgbClr>
          </a:solidFill>
          <a:ln>
            <a:solidFill>
              <a:srgbClr val="B22ECC"/>
            </a:solidFill>
          </a:ln>
        </p:spPr>
        <p:txBody>
          <a:bodyPr wrap="square" rtlCol="0">
            <a:spAutoFit/>
          </a:bodyPr>
          <a:lstStyle/>
          <a:p>
            <a:pPr algn="ctr"/>
            <a:r>
              <a:rPr lang="en-US" dirty="0" smtClean="0">
                <a:solidFill>
                  <a:srgbClr val="B22ECC"/>
                </a:solidFill>
              </a:rPr>
              <a:t>III-V </a:t>
            </a:r>
            <a:r>
              <a:rPr lang="en-US" dirty="0" err="1" smtClean="0">
                <a:solidFill>
                  <a:srgbClr val="B22ECC"/>
                </a:solidFill>
              </a:rPr>
              <a:t>multijunction</a:t>
            </a:r>
            <a:r>
              <a:rPr lang="en-US" dirty="0" smtClean="0">
                <a:solidFill>
                  <a:srgbClr val="B22ECC"/>
                </a:solidFill>
              </a:rPr>
              <a:t> solar cells</a:t>
            </a:r>
            <a:endParaRPr lang="en-US" dirty="0">
              <a:solidFill>
                <a:srgbClr val="B22ECC"/>
              </a:solidFill>
            </a:endParaRPr>
          </a:p>
        </p:txBody>
      </p:sp>
    </p:spTree>
    <p:extLst>
      <p:ext uri="{BB962C8B-B14F-4D97-AF65-F5344CB8AC3E}">
        <p14:creationId xmlns:p14="http://schemas.microsoft.com/office/powerpoint/2010/main" val="1414893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0" y="5887941"/>
            <a:ext cx="9144000" cy="980728"/>
          </a:xfrm>
          <a:prstGeom prst="rect">
            <a:avLst/>
          </a:prstGeom>
          <a:solidFill>
            <a:schemeClr val="bg1">
              <a:alpha val="96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43" name="Picture 11"/>
          <p:cNvPicPr>
            <a:picLocks noChangeAspect="1" noChangeArrowheads="1"/>
          </p:cNvPicPr>
          <p:nvPr/>
        </p:nvPicPr>
        <p:blipFill>
          <a:blip r:embed="rId3" cstate="print"/>
          <a:srcRect/>
          <a:stretch>
            <a:fillRect/>
          </a:stretch>
        </p:blipFill>
        <p:spPr bwMode="auto">
          <a:xfrm>
            <a:off x="323527" y="1418214"/>
            <a:ext cx="7125751" cy="5074114"/>
          </a:xfrm>
          <a:prstGeom prst="rect">
            <a:avLst/>
          </a:prstGeom>
          <a:noFill/>
          <a:ln w="34925">
            <a:solidFill>
              <a:schemeClr val="tx1"/>
            </a:solidFill>
            <a:miter lim="800000"/>
            <a:headEnd/>
            <a:tailEnd/>
          </a:ln>
        </p:spPr>
      </p:pic>
      <p:sp>
        <p:nvSpPr>
          <p:cNvPr id="12" name="Rectangle 11"/>
          <p:cNvSpPr/>
          <p:nvPr/>
        </p:nvSpPr>
        <p:spPr bwMode="auto">
          <a:xfrm>
            <a:off x="1251529" y="3085575"/>
            <a:ext cx="5543465" cy="67315"/>
          </a:xfrm>
          <a:prstGeom prst="rect">
            <a:avLst/>
          </a:prstGeom>
          <a:solidFill>
            <a:srgbClr val="FF0000">
              <a:alpha val="25000"/>
            </a:srgb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3" name="Rectangle 12"/>
          <p:cNvSpPr/>
          <p:nvPr/>
        </p:nvSpPr>
        <p:spPr bwMode="auto">
          <a:xfrm>
            <a:off x="1251528" y="3738559"/>
            <a:ext cx="5543465" cy="67315"/>
          </a:xfrm>
          <a:prstGeom prst="rect">
            <a:avLst/>
          </a:prstGeom>
          <a:solidFill>
            <a:srgbClr val="FF0000">
              <a:alpha val="25000"/>
            </a:srgb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4" name="Rectangle 13"/>
          <p:cNvSpPr/>
          <p:nvPr/>
        </p:nvSpPr>
        <p:spPr bwMode="auto">
          <a:xfrm>
            <a:off x="1251527" y="4273864"/>
            <a:ext cx="5543465" cy="67315"/>
          </a:xfrm>
          <a:prstGeom prst="rect">
            <a:avLst/>
          </a:prstGeom>
          <a:solidFill>
            <a:srgbClr val="FF0000">
              <a:alpha val="25000"/>
            </a:srgb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5" name="Rectangle 14"/>
          <p:cNvSpPr/>
          <p:nvPr/>
        </p:nvSpPr>
        <p:spPr bwMode="auto">
          <a:xfrm>
            <a:off x="1251524" y="4736275"/>
            <a:ext cx="5543465" cy="67315"/>
          </a:xfrm>
          <a:prstGeom prst="rect">
            <a:avLst/>
          </a:prstGeom>
          <a:solidFill>
            <a:srgbClr val="FF0000">
              <a:alpha val="25000"/>
            </a:srgb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6" name="Rectangle 15"/>
          <p:cNvSpPr/>
          <p:nvPr/>
        </p:nvSpPr>
        <p:spPr bwMode="auto">
          <a:xfrm>
            <a:off x="1260783" y="3212307"/>
            <a:ext cx="5543465" cy="67315"/>
          </a:xfrm>
          <a:prstGeom prst="rect">
            <a:avLst/>
          </a:prstGeom>
          <a:solidFill>
            <a:srgbClr val="00B050">
              <a:alpha val="25000"/>
            </a:srgbClr>
          </a:solidFill>
          <a:ln>
            <a:solidFill>
              <a:srgbClr val="00B05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7" name="Rectangle 16"/>
          <p:cNvSpPr/>
          <p:nvPr/>
        </p:nvSpPr>
        <p:spPr bwMode="auto">
          <a:xfrm>
            <a:off x="1260783" y="3869201"/>
            <a:ext cx="5543465" cy="67315"/>
          </a:xfrm>
          <a:prstGeom prst="rect">
            <a:avLst/>
          </a:prstGeom>
          <a:solidFill>
            <a:srgbClr val="00B050">
              <a:alpha val="25000"/>
            </a:srgbClr>
          </a:solidFill>
          <a:ln>
            <a:solidFill>
              <a:srgbClr val="00B05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8" name="Rectangle 17"/>
          <p:cNvSpPr/>
          <p:nvPr/>
        </p:nvSpPr>
        <p:spPr bwMode="auto">
          <a:xfrm>
            <a:off x="1251525" y="4457968"/>
            <a:ext cx="5543465" cy="67315"/>
          </a:xfrm>
          <a:prstGeom prst="rect">
            <a:avLst/>
          </a:prstGeom>
          <a:solidFill>
            <a:srgbClr val="00B050">
              <a:alpha val="25000"/>
            </a:srgbClr>
          </a:solidFill>
          <a:ln>
            <a:solidFill>
              <a:srgbClr val="00B05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9" name="Rectangle 18"/>
          <p:cNvSpPr/>
          <p:nvPr/>
        </p:nvSpPr>
        <p:spPr bwMode="auto">
          <a:xfrm>
            <a:off x="1260783" y="3596596"/>
            <a:ext cx="5543465" cy="67315"/>
          </a:xfrm>
          <a:prstGeom prst="rect">
            <a:avLst/>
          </a:prstGeom>
          <a:solidFill>
            <a:srgbClr val="0832E2">
              <a:alpha val="25000"/>
            </a:srgbClr>
          </a:solidFill>
          <a:ln>
            <a:solidFill>
              <a:srgbClr val="0832E2"/>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0" name="Rectangle 19"/>
          <p:cNvSpPr/>
          <p:nvPr/>
        </p:nvSpPr>
        <p:spPr bwMode="auto">
          <a:xfrm>
            <a:off x="1251526" y="4402057"/>
            <a:ext cx="5543465" cy="67315"/>
          </a:xfrm>
          <a:prstGeom prst="rect">
            <a:avLst/>
          </a:prstGeom>
          <a:solidFill>
            <a:srgbClr val="0832E2">
              <a:alpha val="25000"/>
            </a:srgbClr>
          </a:solidFill>
          <a:ln>
            <a:solidFill>
              <a:srgbClr val="0832E2"/>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3" name="Rectangle 32"/>
          <p:cNvSpPr/>
          <p:nvPr/>
        </p:nvSpPr>
        <p:spPr bwMode="auto">
          <a:xfrm>
            <a:off x="0" y="0"/>
            <a:ext cx="9144000" cy="980728"/>
          </a:xfrm>
          <a:prstGeom prst="rect">
            <a:avLst/>
          </a:prstGeom>
          <a:solidFill>
            <a:schemeClr val="bg1">
              <a:alpha val="96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4" name="Rectangle 33"/>
          <p:cNvSpPr/>
          <p:nvPr/>
        </p:nvSpPr>
        <p:spPr>
          <a:xfrm>
            <a:off x="7092280" y="76454"/>
            <a:ext cx="2089908" cy="461665"/>
          </a:xfrm>
          <a:prstGeom prst="rect">
            <a:avLst/>
          </a:prstGeom>
        </p:spPr>
        <p:txBody>
          <a:bodyPr wrap="square">
            <a:spAutoFit/>
          </a:bodyPr>
          <a:lstStyle/>
          <a:p>
            <a:pPr algn="ctr"/>
            <a:r>
              <a:rPr lang="en-US" sz="1200" i="1" dirty="0" smtClean="0"/>
              <a:t>Adapted from: France et al, </a:t>
            </a:r>
          </a:p>
          <a:p>
            <a:pPr algn="ctr"/>
            <a:r>
              <a:rPr lang="en-US" sz="1200" i="1" dirty="0" smtClean="0"/>
              <a:t>MRS bulletin March 2016</a:t>
            </a:r>
            <a:endParaRPr lang="en-US" sz="1200" i="1" dirty="0"/>
          </a:p>
        </p:txBody>
      </p:sp>
      <p:sp>
        <p:nvSpPr>
          <p:cNvPr id="35" name="Titre 1"/>
          <p:cNvSpPr>
            <a:spLocks noGrp="1"/>
          </p:cNvSpPr>
          <p:nvPr>
            <p:ph type="title"/>
          </p:nvPr>
        </p:nvSpPr>
        <p:spPr>
          <a:xfrm>
            <a:off x="39263" y="-46173"/>
            <a:ext cx="6234162" cy="1084308"/>
          </a:xfrm>
        </p:spPr>
        <p:txBody>
          <a:bodyPr/>
          <a:lstStyle/>
          <a:p>
            <a:r>
              <a:rPr lang="en-US" dirty="0" smtClean="0">
                <a:solidFill>
                  <a:srgbClr val="091860"/>
                </a:solidFill>
              </a:rPr>
              <a:t>Interest in III-Sb compounds for Multi-Junction solar cells:</a:t>
            </a:r>
            <a:endParaRPr lang="en-US" dirty="0">
              <a:solidFill>
                <a:srgbClr val="091860"/>
              </a:solidFill>
            </a:endParaRPr>
          </a:p>
        </p:txBody>
      </p:sp>
      <p:sp>
        <p:nvSpPr>
          <p:cNvPr id="36" name="Rectangle 35"/>
          <p:cNvSpPr/>
          <p:nvPr/>
        </p:nvSpPr>
        <p:spPr bwMode="auto">
          <a:xfrm flipV="1">
            <a:off x="8100393" y="1418214"/>
            <a:ext cx="292623" cy="82970"/>
          </a:xfrm>
          <a:prstGeom prst="rect">
            <a:avLst/>
          </a:prstGeom>
          <a:solidFill>
            <a:srgbClr val="FF0000">
              <a:alpha val="25000"/>
            </a:srgb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7" name="Rectangle 36"/>
          <p:cNvSpPr/>
          <p:nvPr/>
        </p:nvSpPr>
        <p:spPr bwMode="auto">
          <a:xfrm>
            <a:off x="8100392" y="1664761"/>
            <a:ext cx="292623" cy="82970"/>
          </a:xfrm>
          <a:prstGeom prst="rect">
            <a:avLst/>
          </a:prstGeom>
          <a:solidFill>
            <a:srgbClr val="00B050">
              <a:alpha val="25000"/>
            </a:srgbClr>
          </a:solidFill>
          <a:ln>
            <a:solidFill>
              <a:srgbClr val="00B05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8" name="Rectangle 37"/>
          <p:cNvSpPr/>
          <p:nvPr/>
        </p:nvSpPr>
        <p:spPr bwMode="auto">
          <a:xfrm>
            <a:off x="8100392" y="1909910"/>
            <a:ext cx="292623" cy="84368"/>
          </a:xfrm>
          <a:prstGeom prst="rect">
            <a:avLst/>
          </a:prstGeom>
          <a:solidFill>
            <a:srgbClr val="0832E2">
              <a:alpha val="25000"/>
            </a:srgbClr>
          </a:solidFill>
          <a:ln>
            <a:solidFill>
              <a:srgbClr val="0832E2"/>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1" name="ZoneTexte 40"/>
          <p:cNvSpPr txBox="1"/>
          <p:nvPr/>
        </p:nvSpPr>
        <p:spPr>
          <a:xfrm>
            <a:off x="8498172" y="1269409"/>
            <a:ext cx="521146" cy="276999"/>
          </a:xfrm>
          <a:prstGeom prst="rect">
            <a:avLst/>
          </a:prstGeom>
          <a:noFill/>
        </p:spPr>
        <p:txBody>
          <a:bodyPr wrap="square" rtlCol="0">
            <a:spAutoFit/>
          </a:bodyPr>
          <a:lstStyle/>
          <a:p>
            <a:r>
              <a:rPr lang="en-US" sz="1200" dirty="0" smtClean="0"/>
              <a:t>4J</a:t>
            </a:r>
            <a:endParaRPr lang="en-US" sz="1200" dirty="0"/>
          </a:p>
        </p:txBody>
      </p:sp>
      <p:sp>
        <p:nvSpPr>
          <p:cNvPr id="44" name="ZoneTexte 43"/>
          <p:cNvSpPr txBox="1"/>
          <p:nvPr/>
        </p:nvSpPr>
        <p:spPr>
          <a:xfrm>
            <a:off x="8498171" y="1515956"/>
            <a:ext cx="521146" cy="276999"/>
          </a:xfrm>
          <a:prstGeom prst="rect">
            <a:avLst/>
          </a:prstGeom>
          <a:noFill/>
        </p:spPr>
        <p:txBody>
          <a:bodyPr wrap="square" rtlCol="0">
            <a:spAutoFit/>
          </a:bodyPr>
          <a:lstStyle/>
          <a:p>
            <a:r>
              <a:rPr lang="en-US" sz="1200" dirty="0"/>
              <a:t>3</a:t>
            </a:r>
            <a:r>
              <a:rPr lang="en-US" sz="1200" dirty="0" smtClean="0"/>
              <a:t>J</a:t>
            </a:r>
            <a:endParaRPr lang="en-US" sz="1200" dirty="0"/>
          </a:p>
        </p:txBody>
      </p:sp>
      <p:sp>
        <p:nvSpPr>
          <p:cNvPr id="50" name="ZoneTexte 49"/>
          <p:cNvSpPr txBox="1"/>
          <p:nvPr/>
        </p:nvSpPr>
        <p:spPr>
          <a:xfrm>
            <a:off x="8498171" y="1761804"/>
            <a:ext cx="521146" cy="276999"/>
          </a:xfrm>
          <a:prstGeom prst="rect">
            <a:avLst/>
          </a:prstGeom>
          <a:noFill/>
        </p:spPr>
        <p:txBody>
          <a:bodyPr wrap="square" rtlCol="0">
            <a:spAutoFit/>
          </a:bodyPr>
          <a:lstStyle/>
          <a:p>
            <a:r>
              <a:rPr lang="en-US" sz="1200" dirty="0"/>
              <a:t>2</a:t>
            </a:r>
            <a:r>
              <a:rPr lang="en-US" sz="1200" dirty="0" smtClean="0"/>
              <a:t>J</a:t>
            </a:r>
            <a:endParaRPr lang="en-US" sz="1200" dirty="0"/>
          </a:p>
        </p:txBody>
      </p:sp>
      <p:sp>
        <p:nvSpPr>
          <p:cNvPr id="51" name="Espace réservé du numéro de diapositive 8"/>
          <p:cNvSpPr txBox="1">
            <a:spLocks/>
          </p:cNvSpPr>
          <p:nvPr/>
        </p:nvSpPr>
        <p:spPr>
          <a:xfrm>
            <a:off x="8748464"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1">
                    <a:lumMod val="65000"/>
                    <a:lumOff val="35000"/>
                  </a:schemeClr>
                </a:solidFill>
              </a:rPr>
              <a:t>6</a:t>
            </a:r>
            <a:endParaRPr lang="fr-FR" dirty="0">
              <a:solidFill>
                <a:schemeClr val="tx1">
                  <a:lumMod val="65000"/>
                  <a:lumOff val="35000"/>
                </a:schemeClr>
              </a:solidFill>
            </a:endParaRPr>
          </a:p>
        </p:txBody>
      </p:sp>
    </p:spTree>
    <p:extLst>
      <p:ext uri="{BB962C8B-B14F-4D97-AF65-F5344CB8AC3E}">
        <p14:creationId xmlns:p14="http://schemas.microsoft.com/office/powerpoint/2010/main" val="716744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5887941"/>
            <a:ext cx="9144000" cy="980728"/>
          </a:xfrm>
          <a:prstGeom prst="rect">
            <a:avLst/>
          </a:prstGeom>
          <a:solidFill>
            <a:schemeClr val="bg1">
              <a:alpha val="96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43" name="Picture 11"/>
          <p:cNvPicPr>
            <a:picLocks noChangeAspect="1" noChangeArrowheads="1"/>
          </p:cNvPicPr>
          <p:nvPr/>
        </p:nvPicPr>
        <p:blipFill>
          <a:blip r:embed="rId3" cstate="print"/>
          <a:srcRect/>
          <a:stretch>
            <a:fillRect/>
          </a:stretch>
        </p:blipFill>
        <p:spPr bwMode="auto">
          <a:xfrm>
            <a:off x="323528" y="1412776"/>
            <a:ext cx="7125751" cy="5076031"/>
          </a:xfrm>
          <a:prstGeom prst="rect">
            <a:avLst/>
          </a:prstGeom>
          <a:noFill/>
          <a:ln w="34925">
            <a:solidFill>
              <a:schemeClr val="tx1"/>
            </a:solidFill>
            <a:miter lim="800000"/>
            <a:headEnd/>
            <a:tailEnd/>
          </a:ln>
        </p:spPr>
      </p:pic>
      <p:sp>
        <p:nvSpPr>
          <p:cNvPr id="33" name="Rectangle 32"/>
          <p:cNvSpPr/>
          <p:nvPr/>
        </p:nvSpPr>
        <p:spPr bwMode="auto">
          <a:xfrm>
            <a:off x="323528" y="1428048"/>
            <a:ext cx="7125751" cy="5064279"/>
          </a:xfrm>
          <a:prstGeom prst="rect">
            <a:avLst/>
          </a:prstGeom>
          <a:solidFill>
            <a:schemeClr val="bg1">
              <a:alpha val="23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5" name="Rectangle 4"/>
          <p:cNvSpPr/>
          <p:nvPr/>
        </p:nvSpPr>
        <p:spPr bwMode="auto">
          <a:xfrm>
            <a:off x="0" y="0"/>
            <a:ext cx="9144000" cy="980728"/>
          </a:xfrm>
          <a:prstGeom prst="rect">
            <a:avLst/>
          </a:prstGeom>
          <a:solidFill>
            <a:schemeClr val="bg1">
              <a:alpha val="96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2" name="Rectangle 11"/>
          <p:cNvSpPr/>
          <p:nvPr/>
        </p:nvSpPr>
        <p:spPr bwMode="auto">
          <a:xfrm>
            <a:off x="1250198" y="3052016"/>
            <a:ext cx="5543465" cy="67315"/>
          </a:xfrm>
          <a:prstGeom prst="rect">
            <a:avLst/>
          </a:prstGeom>
          <a:solidFill>
            <a:srgbClr val="FF0000">
              <a:alpha val="6000"/>
            </a:srgbClr>
          </a:solidFill>
          <a:ln>
            <a:solidFill>
              <a:schemeClr val="accent2">
                <a:shade val="50000"/>
                <a:alpha val="16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3" name="Rectangle 12"/>
          <p:cNvSpPr/>
          <p:nvPr/>
        </p:nvSpPr>
        <p:spPr bwMode="auto">
          <a:xfrm>
            <a:off x="1250197" y="3705000"/>
            <a:ext cx="5543465" cy="67315"/>
          </a:xfrm>
          <a:prstGeom prst="rect">
            <a:avLst/>
          </a:prstGeom>
          <a:solidFill>
            <a:srgbClr val="FF0000">
              <a:alpha val="6000"/>
            </a:srgbClr>
          </a:solidFill>
          <a:ln>
            <a:solidFill>
              <a:schemeClr val="accent2">
                <a:shade val="50000"/>
                <a:alpha val="16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4" name="Rectangle 13"/>
          <p:cNvSpPr/>
          <p:nvPr/>
        </p:nvSpPr>
        <p:spPr bwMode="auto">
          <a:xfrm>
            <a:off x="1250196" y="4240305"/>
            <a:ext cx="5543465" cy="67315"/>
          </a:xfrm>
          <a:prstGeom prst="rect">
            <a:avLst/>
          </a:prstGeom>
          <a:solidFill>
            <a:srgbClr val="FF0000">
              <a:alpha val="6000"/>
            </a:srgbClr>
          </a:solidFill>
          <a:ln>
            <a:solidFill>
              <a:schemeClr val="accent2">
                <a:shade val="50000"/>
                <a:alpha val="16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5" name="Rectangle 14"/>
          <p:cNvSpPr/>
          <p:nvPr/>
        </p:nvSpPr>
        <p:spPr bwMode="auto">
          <a:xfrm>
            <a:off x="1250193" y="4702716"/>
            <a:ext cx="5543465" cy="67315"/>
          </a:xfrm>
          <a:prstGeom prst="rect">
            <a:avLst/>
          </a:prstGeom>
          <a:solidFill>
            <a:srgbClr val="FF0000">
              <a:alpha val="6000"/>
            </a:srgbClr>
          </a:solidFill>
          <a:ln>
            <a:solidFill>
              <a:schemeClr val="accent2">
                <a:shade val="50000"/>
                <a:alpha val="16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6" name="Rectangle 15"/>
          <p:cNvSpPr/>
          <p:nvPr/>
        </p:nvSpPr>
        <p:spPr bwMode="auto">
          <a:xfrm>
            <a:off x="1259452" y="3178748"/>
            <a:ext cx="5543465" cy="67315"/>
          </a:xfrm>
          <a:prstGeom prst="rect">
            <a:avLst/>
          </a:prstGeom>
          <a:solidFill>
            <a:srgbClr val="00B050">
              <a:alpha val="6000"/>
            </a:srgbClr>
          </a:solidFill>
          <a:ln>
            <a:solidFill>
              <a:srgbClr val="00B050">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7" name="Rectangle 16"/>
          <p:cNvSpPr/>
          <p:nvPr/>
        </p:nvSpPr>
        <p:spPr bwMode="auto">
          <a:xfrm>
            <a:off x="1259452" y="3835642"/>
            <a:ext cx="5543465" cy="67315"/>
          </a:xfrm>
          <a:prstGeom prst="rect">
            <a:avLst/>
          </a:prstGeom>
          <a:solidFill>
            <a:srgbClr val="00B050">
              <a:alpha val="6000"/>
            </a:srgbClr>
          </a:solidFill>
          <a:ln>
            <a:solidFill>
              <a:srgbClr val="00B050">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8" name="Rectangle 17"/>
          <p:cNvSpPr/>
          <p:nvPr/>
        </p:nvSpPr>
        <p:spPr bwMode="auto">
          <a:xfrm>
            <a:off x="1250194" y="4424409"/>
            <a:ext cx="5543465" cy="67315"/>
          </a:xfrm>
          <a:prstGeom prst="rect">
            <a:avLst/>
          </a:prstGeom>
          <a:solidFill>
            <a:srgbClr val="00B050">
              <a:alpha val="6000"/>
            </a:srgbClr>
          </a:solidFill>
          <a:ln>
            <a:solidFill>
              <a:srgbClr val="00B050">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9" name="Rectangle 18"/>
          <p:cNvSpPr/>
          <p:nvPr/>
        </p:nvSpPr>
        <p:spPr bwMode="auto">
          <a:xfrm>
            <a:off x="1259452" y="3563037"/>
            <a:ext cx="5543465" cy="67315"/>
          </a:xfrm>
          <a:prstGeom prst="rect">
            <a:avLst/>
          </a:prstGeom>
          <a:solidFill>
            <a:srgbClr val="0832E2">
              <a:alpha val="6000"/>
            </a:srgbClr>
          </a:solidFill>
          <a:ln>
            <a:solidFill>
              <a:srgbClr val="0832E2">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0" name="Rectangle 19"/>
          <p:cNvSpPr/>
          <p:nvPr/>
        </p:nvSpPr>
        <p:spPr bwMode="auto">
          <a:xfrm>
            <a:off x="1250195" y="4368498"/>
            <a:ext cx="5543465" cy="67315"/>
          </a:xfrm>
          <a:prstGeom prst="rect">
            <a:avLst/>
          </a:prstGeom>
          <a:solidFill>
            <a:srgbClr val="0832E2">
              <a:alpha val="6000"/>
            </a:srgbClr>
          </a:solidFill>
          <a:ln>
            <a:solidFill>
              <a:srgbClr val="0832E2">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5" name="Ellipse 44"/>
          <p:cNvSpPr/>
          <p:nvPr/>
        </p:nvSpPr>
        <p:spPr bwMode="auto">
          <a:xfrm>
            <a:off x="4582248" y="3520425"/>
            <a:ext cx="112493" cy="115685"/>
          </a:xfrm>
          <a:prstGeom prst="ellipse">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7" name="Ellipse 46"/>
          <p:cNvSpPr/>
          <p:nvPr/>
        </p:nvSpPr>
        <p:spPr bwMode="auto">
          <a:xfrm>
            <a:off x="4406665" y="4658602"/>
            <a:ext cx="112493" cy="115685"/>
          </a:xfrm>
          <a:prstGeom prst="ellipse">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8" name="Ellipse 47"/>
          <p:cNvSpPr/>
          <p:nvPr/>
        </p:nvSpPr>
        <p:spPr bwMode="auto">
          <a:xfrm>
            <a:off x="6155996" y="5372072"/>
            <a:ext cx="112493" cy="115685"/>
          </a:xfrm>
          <a:prstGeom prst="ellipse">
            <a:avLst/>
          </a:prstGeom>
          <a:solidFill>
            <a:schemeClr val="bg2">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9" name="Ellipse 48"/>
          <p:cNvSpPr/>
          <p:nvPr/>
        </p:nvSpPr>
        <p:spPr bwMode="auto">
          <a:xfrm>
            <a:off x="4211780" y="5151964"/>
            <a:ext cx="112493" cy="115685"/>
          </a:xfrm>
          <a:prstGeom prst="ellipse">
            <a:avLst/>
          </a:prstGeom>
          <a:solidFill>
            <a:schemeClr val="bg2">
              <a:lumMod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cxnSp>
        <p:nvCxnSpPr>
          <p:cNvPr id="30" name="Connecteur droit 29"/>
          <p:cNvCxnSpPr/>
          <p:nvPr/>
        </p:nvCxnSpPr>
        <p:spPr>
          <a:xfrm flipH="1">
            <a:off x="3389672" y="1700601"/>
            <a:ext cx="2" cy="3987924"/>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2420683" y="1711038"/>
            <a:ext cx="2" cy="3987924"/>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4475528" y="1709604"/>
            <a:ext cx="2" cy="3987924"/>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1379149" y="1709604"/>
            <a:ext cx="41927" cy="3987924"/>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40" name="Ellipse 39"/>
          <p:cNvSpPr/>
          <p:nvPr/>
        </p:nvSpPr>
        <p:spPr bwMode="auto">
          <a:xfrm>
            <a:off x="3332877" y="3822368"/>
            <a:ext cx="112493" cy="115685"/>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1" name="Ellipse 40"/>
          <p:cNvSpPr/>
          <p:nvPr/>
        </p:nvSpPr>
        <p:spPr bwMode="auto">
          <a:xfrm>
            <a:off x="2338786" y="3712214"/>
            <a:ext cx="112493" cy="115685"/>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6" name="Ellipse 45"/>
          <p:cNvSpPr/>
          <p:nvPr/>
        </p:nvSpPr>
        <p:spPr bwMode="auto">
          <a:xfrm>
            <a:off x="2372551" y="4727460"/>
            <a:ext cx="112493" cy="115685"/>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6" name="Ellipse 35"/>
          <p:cNvSpPr/>
          <p:nvPr/>
        </p:nvSpPr>
        <p:spPr bwMode="auto">
          <a:xfrm>
            <a:off x="1338513" y="4144999"/>
            <a:ext cx="112493" cy="115685"/>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2" name="Ellipse 31"/>
          <p:cNvSpPr/>
          <p:nvPr/>
        </p:nvSpPr>
        <p:spPr bwMode="auto">
          <a:xfrm>
            <a:off x="2371275" y="2768021"/>
            <a:ext cx="112493" cy="115685"/>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2" name="Ellipse 41"/>
          <p:cNvSpPr/>
          <p:nvPr/>
        </p:nvSpPr>
        <p:spPr bwMode="auto">
          <a:xfrm>
            <a:off x="1434370" y="2594335"/>
            <a:ext cx="112493" cy="115685"/>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4" name="Rectangle 43"/>
          <p:cNvSpPr/>
          <p:nvPr/>
        </p:nvSpPr>
        <p:spPr>
          <a:xfrm>
            <a:off x="7092280" y="76454"/>
            <a:ext cx="2089908" cy="461665"/>
          </a:xfrm>
          <a:prstGeom prst="rect">
            <a:avLst/>
          </a:prstGeom>
        </p:spPr>
        <p:txBody>
          <a:bodyPr wrap="square">
            <a:spAutoFit/>
          </a:bodyPr>
          <a:lstStyle/>
          <a:p>
            <a:pPr algn="ctr"/>
            <a:r>
              <a:rPr lang="en-US" sz="1200" i="1" dirty="0" smtClean="0"/>
              <a:t>Adapted from: France et al, </a:t>
            </a:r>
          </a:p>
          <a:p>
            <a:pPr algn="ctr"/>
            <a:r>
              <a:rPr lang="en-US" sz="1200" i="1" dirty="0" smtClean="0"/>
              <a:t>MRS bulletin March 2016</a:t>
            </a:r>
            <a:endParaRPr lang="en-US" sz="1200" i="1" dirty="0"/>
          </a:p>
        </p:txBody>
      </p:sp>
      <p:sp>
        <p:nvSpPr>
          <p:cNvPr id="50" name="Titre 1"/>
          <p:cNvSpPr>
            <a:spLocks noGrp="1"/>
          </p:cNvSpPr>
          <p:nvPr>
            <p:ph type="title"/>
          </p:nvPr>
        </p:nvSpPr>
        <p:spPr>
          <a:xfrm>
            <a:off x="39263" y="-46173"/>
            <a:ext cx="6234162" cy="1084308"/>
          </a:xfrm>
        </p:spPr>
        <p:txBody>
          <a:bodyPr/>
          <a:lstStyle/>
          <a:p>
            <a:r>
              <a:rPr lang="en-US" dirty="0" smtClean="0">
                <a:solidFill>
                  <a:srgbClr val="091860"/>
                </a:solidFill>
              </a:rPr>
              <a:t>Interest in III-Sb compounds for Multi-Junction solar cells:</a:t>
            </a:r>
            <a:endParaRPr lang="en-US" dirty="0">
              <a:solidFill>
                <a:srgbClr val="091860"/>
              </a:solidFill>
            </a:endParaRPr>
          </a:p>
        </p:txBody>
      </p:sp>
      <p:sp>
        <p:nvSpPr>
          <p:cNvPr id="51" name="Rectangle 50"/>
          <p:cNvSpPr/>
          <p:nvPr/>
        </p:nvSpPr>
        <p:spPr bwMode="auto">
          <a:xfrm flipV="1">
            <a:off x="8100393" y="1418214"/>
            <a:ext cx="292623" cy="82970"/>
          </a:xfrm>
          <a:prstGeom prst="rect">
            <a:avLst/>
          </a:prstGeom>
          <a:solidFill>
            <a:srgbClr val="FF0000">
              <a:alpha val="25000"/>
            </a:srgb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52" name="Rectangle 51"/>
          <p:cNvSpPr/>
          <p:nvPr/>
        </p:nvSpPr>
        <p:spPr bwMode="auto">
          <a:xfrm>
            <a:off x="8100392" y="1664761"/>
            <a:ext cx="292623" cy="82970"/>
          </a:xfrm>
          <a:prstGeom prst="rect">
            <a:avLst/>
          </a:prstGeom>
          <a:solidFill>
            <a:srgbClr val="00B050">
              <a:alpha val="25000"/>
            </a:srgbClr>
          </a:solidFill>
          <a:ln>
            <a:solidFill>
              <a:srgbClr val="00B05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53" name="Rectangle 52"/>
          <p:cNvSpPr/>
          <p:nvPr/>
        </p:nvSpPr>
        <p:spPr bwMode="auto">
          <a:xfrm>
            <a:off x="8100392" y="1909910"/>
            <a:ext cx="292623" cy="84368"/>
          </a:xfrm>
          <a:prstGeom prst="rect">
            <a:avLst/>
          </a:prstGeom>
          <a:solidFill>
            <a:srgbClr val="0832E2">
              <a:alpha val="25000"/>
            </a:srgbClr>
          </a:solidFill>
          <a:ln>
            <a:solidFill>
              <a:srgbClr val="0832E2"/>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54" name="ZoneTexte 53"/>
          <p:cNvSpPr txBox="1"/>
          <p:nvPr/>
        </p:nvSpPr>
        <p:spPr>
          <a:xfrm>
            <a:off x="8498172" y="1269409"/>
            <a:ext cx="521146" cy="276999"/>
          </a:xfrm>
          <a:prstGeom prst="rect">
            <a:avLst/>
          </a:prstGeom>
          <a:noFill/>
        </p:spPr>
        <p:txBody>
          <a:bodyPr wrap="square" rtlCol="0">
            <a:spAutoFit/>
          </a:bodyPr>
          <a:lstStyle/>
          <a:p>
            <a:r>
              <a:rPr lang="en-US" sz="1200" dirty="0" smtClean="0"/>
              <a:t>4J</a:t>
            </a:r>
            <a:endParaRPr lang="en-US" sz="1200" dirty="0"/>
          </a:p>
        </p:txBody>
      </p:sp>
      <p:sp>
        <p:nvSpPr>
          <p:cNvPr id="55" name="ZoneTexte 54"/>
          <p:cNvSpPr txBox="1"/>
          <p:nvPr/>
        </p:nvSpPr>
        <p:spPr>
          <a:xfrm>
            <a:off x="8498171" y="1515956"/>
            <a:ext cx="521146" cy="276999"/>
          </a:xfrm>
          <a:prstGeom prst="rect">
            <a:avLst/>
          </a:prstGeom>
          <a:noFill/>
        </p:spPr>
        <p:txBody>
          <a:bodyPr wrap="square" rtlCol="0">
            <a:spAutoFit/>
          </a:bodyPr>
          <a:lstStyle/>
          <a:p>
            <a:r>
              <a:rPr lang="en-US" sz="1200" dirty="0"/>
              <a:t>3</a:t>
            </a:r>
            <a:r>
              <a:rPr lang="en-US" sz="1200" dirty="0" smtClean="0"/>
              <a:t>J</a:t>
            </a:r>
            <a:endParaRPr lang="en-US" sz="1200" dirty="0"/>
          </a:p>
        </p:txBody>
      </p:sp>
      <p:sp>
        <p:nvSpPr>
          <p:cNvPr id="56" name="ZoneTexte 55"/>
          <p:cNvSpPr txBox="1"/>
          <p:nvPr/>
        </p:nvSpPr>
        <p:spPr>
          <a:xfrm>
            <a:off x="8498171" y="1761804"/>
            <a:ext cx="521146" cy="276999"/>
          </a:xfrm>
          <a:prstGeom prst="rect">
            <a:avLst/>
          </a:prstGeom>
          <a:noFill/>
        </p:spPr>
        <p:txBody>
          <a:bodyPr wrap="square" rtlCol="0">
            <a:spAutoFit/>
          </a:bodyPr>
          <a:lstStyle/>
          <a:p>
            <a:r>
              <a:rPr lang="en-US" sz="1200" dirty="0"/>
              <a:t>2</a:t>
            </a:r>
            <a:r>
              <a:rPr lang="en-US" sz="1200" dirty="0" smtClean="0"/>
              <a:t>J</a:t>
            </a:r>
            <a:endParaRPr lang="en-US" sz="1200" dirty="0"/>
          </a:p>
        </p:txBody>
      </p:sp>
      <p:sp>
        <p:nvSpPr>
          <p:cNvPr id="57" name="Espace réservé du numéro de diapositive 8"/>
          <p:cNvSpPr txBox="1">
            <a:spLocks/>
          </p:cNvSpPr>
          <p:nvPr/>
        </p:nvSpPr>
        <p:spPr>
          <a:xfrm>
            <a:off x="8748464"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lumMod val="65000"/>
                    <a:lumOff val="35000"/>
                  </a:schemeClr>
                </a:solidFill>
              </a:rPr>
              <a:t>6</a:t>
            </a:r>
          </a:p>
        </p:txBody>
      </p:sp>
    </p:spTree>
    <p:extLst>
      <p:ext uri="{BB962C8B-B14F-4D97-AF65-F5344CB8AC3E}">
        <p14:creationId xmlns:p14="http://schemas.microsoft.com/office/powerpoint/2010/main" val="2743130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0" y="5887941"/>
            <a:ext cx="9144000" cy="980728"/>
          </a:xfrm>
          <a:prstGeom prst="rect">
            <a:avLst/>
          </a:prstGeom>
          <a:solidFill>
            <a:schemeClr val="bg1">
              <a:alpha val="96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43" name="Picture 11"/>
          <p:cNvPicPr>
            <a:picLocks noChangeAspect="1" noChangeArrowheads="1"/>
          </p:cNvPicPr>
          <p:nvPr/>
        </p:nvPicPr>
        <p:blipFill>
          <a:blip r:embed="rId3" cstate="print"/>
          <a:srcRect/>
          <a:stretch>
            <a:fillRect/>
          </a:stretch>
        </p:blipFill>
        <p:spPr bwMode="auto">
          <a:xfrm>
            <a:off x="323528" y="1412776"/>
            <a:ext cx="7125751" cy="5076031"/>
          </a:xfrm>
          <a:prstGeom prst="rect">
            <a:avLst/>
          </a:prstGeom>
          <a:noFill/>
          <a:ln w="34925">
            <a:solidFill>
              <a:schemeClr val="tx1"/>
            </a:solidFill>
            <a:miter lim="800000"/>
            <a:headEnd/>
            <a:tailEnd/>
          </a:ln>
        </p:spPr>
      </p:pic>
      <p:sp>
        <p:nvSpPr>
          <p:cNvPr id="33" name="Rectangle 32"/>
          <p:cNvSpPr/>
          <p:nvPr/>
        </p:nvSpPr>
        <p:spPr bwMode="auto">
          <a:xfrm>
            <a:off x="323528" y="1428048"/>
            <a:ext cx="7125751" cy="5064279"/>
          </a:xfrm>
          <a:prstGeom prst="rect">
            <a:avLst/>
          </a:prstGeom>
          <a:solidFill>
            <a:schemeClr val="bg1">
              <a:alpha val="23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5" name="Rectangle 4"/>
          <p:cNvSpPr/>
          <p:nvPr/>
        </p:nvSpPr>
        <p:spPr bwMode="auto">
          <a:xfrm>
            <a:off x="0" y="0"/>
            <a:ext cx="9144000" cy="980728"/>
          </a:xfrm>
          <a:prstGeom prst="rect">
            <a:avLst/>
          </a:prstGeom>
          <a:solidFill>
            <a:schemeClr val="bg1">
              <a:alpha val="96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9" name="Rectangle 8"/>
          <p:cNvSpPr/>
          <p:nvPr/>
        </p:nvSpPr>
        <p:spPr>
          <a:xfrm>
            <a:off x="7092280" y="76454"/>
            <a:ext cx="2089908" cy="461665"/>
          </a:xfrm>
          <a:prstGeom prst="rect">
            <a:avLst/>
          </a:prstGeom>
        </p:spPr>
        <p:txBody>
          <a:bodyPr wrap="square">
            <a:spAutoFit/>
          </a:bodyPr>
          <a:lstStyle/>
          <a:p>
            <a:pPr algn="ctr"/>
            <a:r>
              <a:rPr lang="en-US" sz="1200" i="1" dirty="0" smtClean="0"/>
              <a:t>Adapted from: France et al, </a:t>
            </a:r>
          </a:p>
          <a:p>
            <a:pPr algn="ctr"/>
            <a:r>
              <a:rPr lang="en-US" sz="1200" i="1" dirty="0" smtClean="0"/>
              <a:t>MRS bulletin March 2016</a:t>
            </a:r>
            <a:endParaRPr lang="en-US" sz="1200" i="1" dirty="0"/>
          </a:p>
        </p:txBody>
      </p:sp>
      <p:sp>
        <p:nvSpPr>
          <p:cNvPr id="2" name="Titre 1"/>
          <p:cNvSpPr>
            <a:spLocks noGrp="1"/>
          </p:cNvSpPr>
          <p:nvPr>
            <p:ph type="title"/>
          </p:nvPr>
        </p:nvSpPr>
        <p:spPr>
          <a:xfrm>
            <a:off x="39263" y="-46173"/>
            <a:ext cx="6234162" cy="1084308"/>
          </a:xfrm>
        </p:spPr>
        <p:txBody>
          <a:bodyPr/>
          <a:lstStyle/>
          <a:p>
            <a:r>
              <a:rPr lang="en-US" dirty="0" smtClean="0">
                <a:solidFill>
                  <a:srgbClr val="091860"/>
                </a:solidFill>
              </a:rPr>
              <a:t>Interest in III-Sb compounds for Multi-Junction solar cells:</a:t>
            </a:r>
            <a:endParaRPr lang="en-US" dirty="0">
              <a:solidFill>
                <a:srgbClr val="091860"/>
              </a:solidFill>
            </a:endParaRPr>
          </a:p>
        </p:txBody>
      </p:sp>
      <p:sp>
        <p:nvSpPr>
          <p:cNvPr id="12" name="Rectangle 11"/>
          <p:cNvSpPr/>
          <p:nvPr/>
        </p:nvSpPr>
        <p:spPr bwMode="auto">
          <a:xfrm>
            <a:off x="1250198" y="3052016"/>
            <a:ext cx="5543465" cy="67315"/>
          </a:xfrm>
          <a:prstGeom prst="rect">
            <a:avLst/>
          </a:prstGeom>
          <a:solidFill>
            <a:srgbClr val="FF0000">
              <a:alpha val="6000"/>
            </a:srgbClr>
          </a:solidFill>
          <a:ln>
            <a:solidFill>
              <a:schemeClr val="accent2">
                <a:shade val="50000"/>
                <a:alpha val="16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3" name="Rectangle 12"/>
          <p:cNvSpPr/>
          <p:nvPr/>
        </p:nvSpPr>
        <p:spPr bwMode="auto">
          <a:xfrm>
            <a:off x="1250197" y="3705000"/>
            <a:ext cx="5543465" cy="67315"/>
          </a:xfrm>
          <a:prstGeom prst="rect">
            <a:avLst/>
          </a:prstGeom>
          <a:solidFill>
            <a:srgbClr val="FF0000">
              <a:alpha val="6000"/>
            </a:srgbClr>
          </a:solidFill>
          <a:ln>
            <a:solidFill>
              <a:schemeClr val="accent2">
                <a:shade val="50000"/>
                <a:alpha val="16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4" name="Rectangle 13"/>
          <p:cNvSpPr/>
          <p:nvPr/>
        </p:nvSpPr>
        <p:spPr bwMode="auto">
          <a:xfrm>
            <a:off x="1250196" y="4240305"/>
            <a:ext cx="5543465" cy="67315"/>
          </a:xfrm>
          <a:prstGeom prst="rect">
            <a:avLst/>
          </a:prstGeom>
          <a:solidFill>
            <a:srgbClr val="FF0000">
              <a:alpha val="6000"/>
            </a:srgbClr>
          </a:solidFill>
          <a:ln>
            <a:solidFill>
              <a:schemeClr val="accent2">
                <a:shade val="50000"/>
                <a:alpha val="16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5" name="Rectangle 14"/>
          <p:cNvSpPr/>
          <p:nvPr/>
        </p:nvSpPr>
        <p:spPr bwMode="auto">
          <a:xfrm>
            <a:off x="1250193" y="4702716"/>
            <a:ext cx="5543465" cy="67315"/>
          </a:xfrm>
          <a:prstGeom prst="rect">
            <a:avLst/>
          </a:prstGeom>
          <a:solidFill>
            <a:srgbClr val="FF0000">
              <a:alpha val="6000"/>
            </a:srgbClr>
          </a:solidFill>
          <a:ln>
            <a:solidFill>
              <a:schemeClr val="accent2">
                <a:shade val="50000"/>
                <a:alpha val="16000"/>
              </a:scheme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6" name="Rectangle 15"/>
          <p:cNvSpPr/>
          <p:nvPr/>
        </p:nvSpPr>
        <p:spPr bwMode="auto">
          <a:xfrm>
            <a:off x="1259452" y="3178748"/>
            <a:ext cx="5543465" cy="67315"/>
          </a:xfrm>
          <a:prstGeom prst="rect">
            <a:avLst/>
          </a:prstGeom>
          <a:solidFill>
            <a:srgbClr val="00B050">
              <a:alpha val="6000"/>
            </a:srgbClr>
          </a:solidFill>
          <a:ln>
            <a:solidFill>
              <a:srgbClr val="00B050">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7" name="Rectangle 16"/>
          <p:cNvSpPr/>
          <p:nvPr/>
        </p:nvSpPr>
        <p:spPr bwMode="auto">
          <a:xfrm>
            <a:off x="1259452" y="3835642"/>
            <a:ext cx="5543465" cy="67315"/>
          </a:xfrm>
          <a:prstGeom prst="rect">
            <a:avLst/>
          </a:prstGeom>
          <a:solidFill>
            <a:srgbClr val="00B050">
              <a:alpha val="6000"/>
            </a:srgbClr>
          </a:solidFill>
          <a:ln>
            <a:solidFill>
              <a:srgbClr val="00B050">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8" name="Rectangle 17"/>
          <p:cNvSpPr/>
          <p:nvPr/>
        </p:nvSpPr>
        <p:spPr bwMode="auto">
          <a:xfrm>
            <a:off x="1250194" y="4424409"/>
            <a:ext cx="5543465" cy="67315"/>
          </a:xfrm>
          <a:prstGeom prst="rect">
            <a:avLst/>
          </a:prstGeom>
          <a:solidFill>
            <a:srgbClr val="00B050">
              <a:alpha val="6000"/>
            </a:srgbClr>
          </a:solidFill>
          <a:ln>
            <a:solidFill>
              <a:srgbClr val="00B050">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9" name="Rectangle 18"/>
          <p:cNvSpPr/>
          <p:nvPr/>
        </p:nvSpPr>
        <p:spPr bwMode="auto">
          <a:xfrm>
            <a:off x="1259452" y="3563037"/>
            <a:ext cx="5543465" cy="67315"/>
          </a:xfrm>
          <a:prstGeom prst="rect">
            <a:avLst/>
          </a:prstGeom>
          <a:solidFill>
            <a:srgbClr val="0832E2">
              <a:alpha val="6000"/>
            </a:srgbClr>
          </a:solidFill>
          <a:ln>
            <a:solidFill>
              <a:srgbClr val="0832E2">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0" name="Rectangle 19"/>
          <p:cNvSpPr/>
          <p:nvPr/>
        </p:nvSpPr>
        <p:spPr bwMode="auto">
          <a:xfrm>
            <a:off x="1250195" y="4368498"/>
            <a:ext cx="5543465" cy="67315"/>
          </a:xfrm>
          <a:prstGeom prst="rect">
            <a:avLst/>
          </a:prstGeom>
          <a:solidFill>
            <a:srgbClr val="0832E2">
              <a:alpha val="6000"/>
            </a:srgbClr>
          </a:solidFill>
          <a:ln>
            <a:solidFill>
              <a:srgbClr val="0832E2">
                <a:alpha val="16000"/>
              </a:srgbClr>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1" name="Rectangle 20"/>
          <p:cNvSpPr/>
          <p:nvPr/>
        </p:nvSpPr>
        <p:spPr bwMode="auto">
          <a:xfrm flipV="1">
            <a:off x="8100393" y="1418214"/>
            <a:ext cx="292623" cy="82970"/>
          </a:xfrm>
          <a:prstGeom prst="rect">
            <a:avLst/>
          </a:prstGeom>
          <a:solidFill>
            <a:srgbClr val="FF0000">
              <a:alpha val="25000"/>
            </a:srgbClr>
          </a:solidFill>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2" name="Rectangle 21"/>
          <p:cNvSpPr/>
          <p:nvPr/>
        </p:nvSpPr>
        <p:spPr bwMode="auto">
          <a:xfrm>
            <a:off x="8100392" y="1664761"/>
            <a:ext cx="292623" cy="82970"/>
          </a:xfrm>
          <a:prstGeom prst="rect">
            <a:avLst/>
          </a:prstGeom>
          <a:solidFill>
            <a:srgbClr val="00B050">
              <a:alpha val="25000"/>
            </a:srgbClr>
          </a:solidFill>
          <a:ln>
            <a:solidFill>
              <a:srgbClr val="00B050"/>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3" name="Rectangle 22"/>
          <p:cNvSpPr/>
          <p:nvPr/>
        </p:nvSpPr>
        <p:spPr bwMode="auto">
          <a:xfrm>
            <a:off x="8100392" y="1909910"/>
            <a:ext cx="292623" cy="84368"/>
          </a:xfrm>
          <a:prstGeom prst="rect">
            <a:avLst/>
          </a:prstGeom>
          <a:solidFill>
            <a:srgbClr val="0832E2">
              <a:alpha val="25000"/>
            </a:srgbClr>
          </a:solidFill>
          <a:ln>
            <a:solidFill>
              <a:srgbClr val="0832E2"/>
            </a:solid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24" name="ZoneTexte 23"/>
          <p:cNvSpPr txBox="1"/>
          <p:nvPr/>
        </p:nvSpPr>
        <p:spPr>
          <a:xfrm>
            <a:off x="8498172" y="1269409"/>
            <a:ext cx="521146" cy="276999"/>
          </a:xfrm>
          <a:prstGeom prst="rect">
            <a:avLst/>
          </a:prstGeom>
          <a:noFill/>
        </p:spPr>
        <p:txBody>
          <a:bodyPr wrap="square" rtlCol="0">
            <a:spAutoFit/>
          </a:bodyPr>
          <a:lstStyle/>
          <a:p>
            <a:r>
              <a:rPr lang="en-US" sz="1200" dirty="0" smtClean="0"/>
              <a:t>4J</a:t>
            </a:r>
            <a:endParaRPr lang="en-US" sz="1200" dirty="0"/>
          </a:p>
        </p:txBody>
      </p:sp>
      <p:sp>
        <p:nvSpPr>
          <p:cNvPr id="25" name="ZoneTexte 24"/>
          <p:cNvSpPr txBox="1"/>
          <p:nvPr/>
        </p:nvSpPr>
        <p:spPr>
          <a:xfrm>
            <a:off x="8498171" y="1515956"/>
            <a:ext cx="521146" cy="276999"/>
          </a:xfrm>
          <a:prstGeom prst="rect">
            <a:avLst/>
          </a:prstGeom>
          <a:noFill/>
        </p:spPr>
        <p:txBody>
          <a:bodyPr wrap="square" rtlCol="0">
            <a:spAutoFit/>
          </a:bodyPr>
          <a:lstStyle/>
          <a:p>
            <a:r>
              <a:rPr lang="en-US" sz="1200" dirty="0"/>
              <a:t>3</a:t>
            </a:r>
            <a:r>
              <a:rPr lang="en-US" sz="1200" dirty="0" smtClean="0"/>
              <a:t>J</a:t>
            </a:r>
            <a:endParaRPr lang="en-US" sz="1200" dirty="0"/>
          </a:p>
        </p:txBody>
      </p:sp>
      <p:sp>
        <p:nvSpPr>
          <p:cNvPr id="26" name="ZoneTexte 25"/>
          <p:cNvSpPr txBox="1"/>
          <p:nvPr/>
        </p:nvSpPr>
        <p:spPr>
          <a:xfrm>
            <a:off x="8498171" y="1761804"/>
            <a:ext cx="521146" cy="276999"/>
          </a:xfrm>
          <a:prstGeom prst="rect">
            <a:avLst/>
          </a:prstGeom>
          <a:noFill/>
        </p:spPr>
        <p:txBody>
          <a:bodyPr wrap="square" rtlCol="0">
            <a:spAutoFit/>
          </a:bodyPr>
          <a:lstStyle/>
          <a:p>
            <a:r>
              <a:rPr lang="en-US" sz="1200" dirty="0"/>
              <a:t>2</a:t>
            </a:r>
            <a:r>
              <a:rPr lang="en-US" sz="1200" dirty="0" smtClean="0"/>
              <a:t>J</a:t>
            </a:r>
            <a:endParaRPr lang="en-US" sz="1200" dirty="0"/>
          </a:p>
        </p:txBody>
      </p:sp>
      <p:sp>
        <p:nvSpPr>
          <p:cNvPr id="39" name="Espace réservé du numéro de diapositive 8"/>
          <p:cNvSpPr txBox="1">
            <a:spLocks/>
          </p:cNvSpPr>
          <p:nvPr/>
        </p:nvSpPr>
        <p:spPr>
          <a:xfrm>
            <a:off x="8748464" y="6492875"/>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tx1">
                    <a:lumMod val="65000"/>
                    <a:lumOff val="35000"/>
                  </a:schemeClr>
                </a:solidFill>
              </a:rPr>
              <a:t>6</a:t>
            </a:r>
            <a:endParaRPr lang="fr-FR" dirty="0">
              <a:solidFill>
                <a:schemeClr val="tx1">
                  <a:lumMod val="65000"/>
                  <a:lumOff val="35000"/>
                </a:schemeClr>
              </a:solidFill>
            </a:endParaRPr>
          </a:p>
        </p:txBody>
      </p:sp>
      <p:cxnSp>
        <p:nvCxnSpPr>
          <p:cNvPr id="30" name="Connecteur droit 29"/>
          <p:cNvCxnSpPr/>
          <p:nvPr/>
        </p:nvCxnSpPr>
        <p:spPr>
          <a:xfrm flipH="1">
            <a:off x="3393601" y="1699925"/>
            <a:ext cx="2" cy="3987924"/>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flipH="1">
            <a:off x="4467891" y="1683993"/>
            <a:ext cx="2" cy="3987924"/>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2678" y="1850723"/>
            <a:ext cx="1490817" cy="714181"/>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8524" y="1358383"/>
            <a:ext cx="4225450" cy="2988058"/>
          </a:xfrm>
          <a:prstGeom prst="rect">
            <a:avLst/>
          </a:prstGeom>
        </p:spPr>
      </p:pic>
      <p:sp>
        <p:nvSpPr>
          <p:cNvPr id="36" name="Ellipse 35"/>
          <p:cNvSpPr/>
          <p:nvPr/>
        </p:nvSpPr>
        <p:spPr bwMode="auto">
          <a:xfrm>
            <a:off x="1338513" y="4144999"/>
            <a:ext cx="112493" cy="115685"/>
          </a:xfrm>
          <a:prstGeom prst="ellipse">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cxnSp>
        <p:nvCxnSpPr>
          <p:cNvPr id="37" name="Connecteur droit 36"/>
          <p:cNvCxnSpPr/>
          <p:nvPr/>
        </p:nvCxnSpPr>
        <p:spPr>
          <a:xfrm flipH="1">
            <a:off x="1389239" y="1711038"/>
            <a:ext cx="41927" cy="3987924"/>
          </a:xfrm>
          <a:prstGeom prst="line">
            <a:avLst/>
          </a:prstGeom>
          <a:ln w="254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38" name="Ellipse 37"/>
          <p:cNvSpPr/>
          <p:nvPr/>
        </p:nvSpPr>
        <p:spPr bwMode="auto">
          <a:xfrm>
            <a:off x="4406665" y="4658602"/>
            <a:ext cx="112493" cy="115685"/>
          </a:xfrm>
          <a:prstGeom prst="ellipse">
            <a:avLst/>
          </a:prstGeom>
          <a:solidFill>
            <a:schemeClr val="accent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40" name="Ellipse 39"/>
          <p:cNvSpPr/>
          <p:nvPr/>
        </p:nvSpPr>
        <p:spPr bwMode="auto">
          <a:xfrm>
            <a:off x="3332877" y="3822368"/>
            <a:ext cx="112493" cy="115685"/>
          </a:xfrm>
          <a:prstGeom prst="ellipse">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32" name="Ellipse 31"/>
          <p:cNvSpPr/>
          <p:nvPr/>
        </p:nvSpPr>
        <p:spPr bwMode="auto">
          <a:xfrm>
            <a:off x="1259632" y="3891394"/>
            <a:ext cx="378524" cy="473583"/>
          </a:xfrm>
          <a:prstGeom prst="ellipse">
            <a:avLst/>
          </a:prstGeom>
          <a:noFill/>
          <a:ln w="2857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a typeface="MS PGothic" pitchFamily="34" charset="-128"/>
            </a:endParaRPr>
          </a:p>
        </p:txBody>
      </p:sp>
    </p:spTree>
    <p:extLst>
      <p:ext uri="{BB962C8B-B14F-4D97-AF65-F5344CB8AC3E}">
        <p14:creationId xmlns:p14="http://schemas.microsoft.com/office/powerpoint/2010/main" val="289178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PROPHET Theme">
  <a:themeElements>
    <a:clrScheme name="1_PROPHET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PROPHET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1_PROPHET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4231</TotalTime>
  <Words>2068</Words>
  <Application>Microsoft Office PowerPoint</Application>
  <PresentationFormat>Affichage à l'écran (4:3)</PresentationFormat>
  <Paragraphs>215</Paragraphs>
  <Slides>16</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MS PGothic</vt:lpstr>
      <vt:lpstr>MS PGothic</vt:lpstr>
      <vt:lpstr>Allerton</vt:lpstr>
      <vt:lpstr>Arial</vt:lpstr>
      <vt:lpstr>Calibri</vt:lpstr>
      <vt:lpstr>Lucida Grande</vt:lpstr>
      <vt:lpstr>Times New Roman</vt:lpstr>
      <vt:lpstr>Wingdings</vt:lpstr>
      <vt:lpstr>1_PROPHET Theme</vt:lpstr>
      <vt:lpstr>Présentation PowerPoint</vt:lpstr>
      <vt:lpstr>Présentation PowerPoint</vt:lpstr>
      <vt:lpstr>Présentation PowerPoint</vt:lpstr>
      <vt:lpstr>Présentation PowerPoint</vt:lpstr>
      <vt:lpstr>Présentation PowerPoint</vt:lpstr>
      <vt:lpstr>Présentation PowerPoint</vt:lpstr>
      <vt:lpstr>Interest in III-Sb compounds for Multi-Junction solar cells:</vt:lpstr>
      <vt:lpstr>Interest in III-Sb compounds for Multi-Junction solar cells:</vt:lpstr>
      <vt:lpstr>Interest in III-Sb compounds for Multi-Junction solar cells:</vt:lpstr>
      <vt:lpstr>Présentation PowerPoint</vt:lpstr>
      <vt:lpstr>Project 2: InP templates onto Si</vt:lpstr>
      <vt:lpstr>Présentation PowerPoint</vt:lpstr>
      <vt:lpstr>Présentation PowerPoint</vt:lpstr>
      <vt:lpstr>Présentation PowerPoint</vt:lpstr>
      <vt:lpstr>Présentation PowerPoint</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Krier, Anthony</dc:creator>
  <cp:lastModifiedBy>tournet</cp:lastModifiedBy>
  <cp:revision>388</cp:revision>
  <dcterms:created xsi:type="dcterms:W3CDTF">2015-09-09T11:07:10Z</dcterms:created>
  <dcterms:modified xsi:type="dcterms:W3CDTF">2016-12-06T12:20:18Z</dcterms:modified>
</cp:coreProperties>
</file>